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9" r:id="rId6"/>
    <p:sldId id="278" r:id="rId7"/>
    <p:sldId id="260" r:id="rId8"/>
    <p:sldId id="280" r:id="rId9"/>
    <p:sldId id="261" r:id="rId10"/>
    <p:sldId id="262" r:id="rId11"/>
    <p:sldId id="263" r:id="rId12"/>
    <p:sldId id="264" r:id="rId13"/>
    <p:sldId id="265" r:id="rId14"/>
    <p:sldId id="266" r:id="rId15"/>
    <p:sldId id="282" r:id="rId16"/>
    <p:sldId id="283" r:id="rId17"/>
    <p:sldId id="284" r:id="rId18"/>
    <p:sldId id="281" r:id="rId19"/>
    <p:sldId id="267" r:id="rId20"/>
    <p:sldId id="269" r:id="rId21"/>
    <p:sldId id="270" r:id="rId22"/>
    <p:sldId id="271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zeppelin.com/contracts/4.x/api/security" TargetMode="External"/><Relationship Id="rId3" Type="http://schemas.openxmlformats.org/officeDocument/2006/relationships/hyperlink" Target="https://www.youtube.com/watch?v=W2k32FrAD1k" TargetMode="External"/><Relationship Id="rId7" Type="http://schemas.openxmlformats.org/officeDocument/2006/relationships/hyperlink" Target="https://github.com/OpenZeppelin/openzeppelin-contracts" TargetMode="External"/><Relationship Id="rId2" Type="http://schemas.openxmlformats.org/officeDocument/2006/relationships/hyperlink" Target="https://docs.openzeppelin.com/contracts/4.x/access-contro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uantstamp.com/blog/what-is-a-re-entrancy-attack" TargetMode="External"/><Relationship Id="rId5" Type="http://schemas.openxmlformats.org/officeDocument/2006/relationships/hyperlink" Target="https://docs.openzeppelin.com/contracts/4.x/api/utils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docs.openzeppelin.com/contracts/4.x/api/finance" TargetMode="External"/><Relationship Id="rId9" Type="http://schemas.openxmlformats.org/officeDocument/2006/relationships/hyperlink" Target="https://images.googl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6472-8B0D-535C-609C-2FE755C94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9466" y="2006601"/>
            <a:ext cx="4065059" cy="2421464"/>
          </a:xfrm>
        </p:spPr>
        <p:txBody>
          <a:bodyPr/>
          <a:lstStyle/>
          <a:p>
            <a:pPr algn="l"/>
            <a:r>
              <a:rPr lang="en-US" dirty="0"/>
              <a:t>Open zeppelin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560D4-7293-D749-DF56-0297301C8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6" y="4758266"/>
            <a:ext cx="4326467" cy="1405467"/>
          </a:xfrm>
        </p:spPr>
        <p:txBody>
          <a:bodyPr>
            <a:normAutofit/>
          </a:bodyPr>
          <a:lstStyle/>
          <a:p>
            <a:pPr algn="l"/>
            <a:r>
              <a:rPr lang="en-US" sz="1900" dirty="0">
                <a:solidFill>
                  <a:srgbClr val="B58A8F"/>
                </a:solidFill>
              </a:rPr>
              <a:t>Popescu Paullo-Robertto-karloss </a:t>
            </a:r>
          </a:p>
          <a:p>
            <a:pPr algn="l"/>
            <a:r>
              <a:rPr lang="ro-RO" sz="1900" dirty="0">
                <a:solidFill>
                  <a:srgbClr val="B58A8F"/>
                </a:solidFill>
              </a:rPr>
              <a:t>Grupa</a:t>
            </a:r>
            <a:r>
              <a:rPr lang="en-US" sz="1900" dirty="0">
                <a:solidFill>
                  <a:srgbClr val="B58A8F"/>
                </a:solidFill>
              </a:rPr>
              <a:t> </a:t>
            </a:r>
            <a:r>
              <a:rPr lang="ro-RO" sz="1900" dirty="0">
                <a:solidFill>
                  <a:srgbClr val="B58A8F"/>
                </a:solidFill>
              </a:rPr>
              <a:t>331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A9EF8-3003-8C46-F26A-01D1D2BA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" y="506490"/>
            <a:ext cx="5565158" cy="2780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A8287-D6F4-C91C-CB6A-5FCE8C47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7" y="3809998"/>
            <a:ext cx="2252135" cy="2252135"/>
          </a:xfrm>
          <a:prstGeom prst="rect">
            <a:avLst/>
          </a:prstGeom>
        </p:spPr>
      </p:pic>
      <p:pic>
        <p:nvPicPr>
          <p:cNvPr id="6" name="Picture 2" descr="Security | Nokia">
            <a:extLst>
              <a:ext uri="{FF2B5EF4-FFF2-40B4-BE49-F238E27FC236}">
                <a16:creationId xmlns:a16="http://schemas.microsoft.com/office/drawing/2014/main" id="{AAC02CA0-FAF0-B257-76C7-5B4A6267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68" y="262467"/>
            <a:ext cx="3386667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1172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ED1C-473D-2807-551B-0C439855D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Structura</a:t>
            </a:r>
            <a:r>
              <a:rPr lang="ro-RO" dirty="0"/>
              <a:t> Timelockcontroller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522F-1B87-3BA7-C42B-D4E88895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Contractul</a:t>
            </a:r>
            <a:r>
              <a:rPr lang="en-US" dirty="0"/>
              <a:t> introduce </a:t>
            </a:r>
            <a:r>
              <a:rPr lang="en-US" dirty="0" err="1"/>
              <a:t>conceptele</a:t>
            </a:r>
            <a:r>
              <a:rPr lang="en-US" dirty="0"/>
              <a:t> de Proposer </a:t>
            </a:r>
            <a:r>
              <a:rPr lang="en-US" dirty="0" err="1"/>
              <a:t>si</a:t>
            </a:r>
            <a:r>
              <a:rPr lang="en-US" dirty="0"/>
              <a:t> Executor,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conturi</a:t>
            </a:r>
            <a:r>
              <a:rPr lang="ro-RO" dirty="0"/>
              <a:t>le</a:t>
            </a:r>
            <a:r>
              <a:rPr lang="en-US" dirty="0"/>
              <a:t> pot </a:t>
            </a:r>
            <a:r>
              <a:rPr lang="en-US" dirty="0" err="1"/>
              <a:t>avea</a:t>
            </a:r>
            <a:r>
              <a:rPr lang="en-US" dirty="0"/>
              <a:t> un </a:t>
            </a:r>
            <a:r>
              <a:rPr lang="en-US" dirty="0" err="1"/>
              <a:t>rol</a:t>
            </a:r>
            <a:r>
              <a:rPr lang="en-US" dirty="0"/>
              <a:t> de proposer, </a:t>
            </a:r>
            <a:r>
              <a:rPr lang="en-US" dirty="0" err="1"/>
              <a:t>respectiv</a:t>
            </a:r>
            <a:r>
              <a:rPr lang="en-US" dirty="0"/>
              <a:t> executor, pe langa </a:t>
            </a:r>
            <a:r>
              <a:rPr lang="en-US" dirty="0" err="1"/>
              <a:t>rolul</a:t>
            </a:r>
            <a:r>
              <a:rPr lang="en-US" dirty="0"/>
              <a:t> de admin.</a:t>
            </a:r>
          </a:p>
          <a:p>
            <a:r>
              <a:rPr lang="en-US" dirty="0" err="1"/>
              <a:t>Proposeri</a:t>
            </a:r>
            <a:r>
              <a:rPr lang="en-US" dirty="0"/>
              <a:t>: pot </a:t>
            </a:r>
            <a:r>
              <a:rPr lang="en-US" dirty="0" err="1"/>
              <a:t>propune</a:t>
            </a:r>
            <a:r>
              <a:rPr lang="en-US" dirty="0"/>
              <a:t> sau </a:t>
            </a:r>
            <a:r>
              <a:rPr lang="en-US" dirty="0" err="1"/>
              <a:t>anula</a:t>
            </a:r>
            <a:r>
              <a:rPr lang="en-US" dirty="0"/>
              <a:t> operațiuni administrative.</a:t>
            </a:r>
          </a:p>
          <a:p>
            <a:r>
              <a:rPr lang="en-US" dirty="0" err="1"/>
              <a:t>Executori</a:t>
            </a:r>
            <a:r>
              <a:rPr lang="en-US" dirty="0"/>
              <a:t>: pot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propunerile</a:t>
            </a:r>
            <a:r>
              <a:rPr lang="en-US" dirty="0"/>
              <a:t> </a:t>
            </a:r>
            <a:r>
              <a:rPr lang="en-US" dirty="0" err="1"/>
              <a:t>făcute</a:t>
            </a:r>
            <a:r>
              <a:rPr lang="en-US" dirty="0"/>
              <a:t> de </a:t>
            </a:r>
            <a:r>
              <a:rPr lang="en-US" dirty="0" err="1"/>
              <a:t>proposeri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expirarea</a:t>
            </a:r>
            <a:r>
              <a:rPr lang="en-US" dirty="0"/>
              <a:t> </a:t>
            </a:r>
            <a:r>
              <a:rPr lang="en-US" dirty="0" err="1"/>
              <a:t>perioadei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prestabilită</a:t>
            </a:r>
            <a:r>
              <a:rPr lang="en-US" dirty="0"/>
              <a:t> (</a:t>
            </a:r>
            <a:r>
              <a:rPr lang="en-US" dirty="0" err="1"/>
              <a:t>timelock</a:t>
            </a:r>
            <a:r>
              <a:rPr lang="en-US" dirty="0"/>
              <a:t>).</a:t>
            </a:r>
          </a:p>
          <a:p>
            <a:r>
              <a:rPr lang="en-US" dirty="0"/>
              <a:t>Admin: </a:t>
            </a:r>
            <a:r>
              <a:rPr lang="en-US" dirty="0" err="1"/>
              <a:t>gestionează</a:t>
            </a:r>
            <a:r>
              <a:rPr lang="en-US" dirty="0"/>
              <a:t> </a:t>
            </a:r>
            <a:r>
              <a:rPr lang="en-US" dirty="0" err="1"/>
              <a:t>propunerile</a:t>
            </a:r>
            <a:r>
              <a:rPr lang="en-US" dirty="0"/>
              <a:t> și </a:t>
            </a:r>
            <a:r>
              <a:rPr lang="en-US" dirty="0" err="1"/>
              <a:t>executorii</a:t>
            </a:r>
            <a:r>
              <a:rPr lang="en-US" dirty="0"/>
              <a:t>. De </a:t>
            </a:r>
            <a:r>
              <a:rPr lang="en-US" dirty="0" err="1"/>
              <a:t>obicei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asignarea</a:t>
            </a:r>
            <a:r>
              <a:rPr lang="en-US" dirty="0"/>
              <a:t> de </a:t>
            </a:r>
            <a:r>
              <a:rPr lang="en-US" dirty="0" err="1"/>
              <a:t>proposeri</a:t>
            </a:r>
            <a:r>
              <a:rPr lang="en-US" dirty="0"/>
              <a:t> și </a:t>
            </a:r>
            <a:r>
              <a:rPr lang="en-US" dirty="0" err="1"/>
              <a:t>executori</a:t>
            </a:r>
            <a:r>
              <a:rPr lang="en-US" dirty="0"/>
              <a:t> de </a:t>
            </a:r>
            <a:r>
              <a:rPr lang="en-US" dirty="0" err="1"/>
              <a:t>încredere</a:t>
            </a:r>
            <a:r>
              <a:rPr lang="en-US" dirty="0"/>
              <a:t>, admin</a:t>
            </a:r>
            <a:r>
              <a:rPr lang="ro-RO" dirty="0"/>
              <a:t>-ul</a:t>
            </a:r>
            <a:r>
              <a:rPr lang="en-US" dirty="0"/>
              <a:t> renunță la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rol</a:t>
            </a:r>
            <a:r>
              <a:rPr lang="en-US" dirty="0"/>
              <a:t>.</a:t>
            </a:r>
          </a:p>
          <a:p>
            <a:r>
              <a:rPr lang="en-US" dirty="0" err="1"/>
              <a:t>Pierdere</a:t>
            </a:r>
            <a:r>
              <a:rPr lang="en-US" dirty="0"/>
              <a:t> acces: </a:t>
            </a:r>
            <a:r>
              <a:rPr lang="en-US" dirty="0" err="1"/>
              <a:t>dacă</a:t>
            </a:r>
            <a:r>
              <a:rPr lang="en-US" dirty="0"/>
              <a:t> toate </a:t>
            </a:r>
            <a:r>
              <a:rPr lang="en-US" dirty="0" err="1"/>
              <a:t>conturile</a:t>
            </a:r>
            <a:r>
              <a:rPr lang="en-US" dirty="0"/>
              <a:t> de </a:t>
            </a:r>
            <a:r>
              <a:rPr lang="en-US" dirty="0" err="1"/>
              <a:t>proposeri</a:t>
            </a:r>
            <a:r>
              <a:rPr lang="en-US" dirty="0"/>
              <a:t> sau </a:t>
            </a:r>
            <a:r>
              <a:rPr lang="en-US" dirty="0" err="1"/>
              <a:t>executori</a:t>
            </a:r>
            <a:r>
              <a:rPr lang="en-US" dirty="0"/>
              <a:t> </a:t>
            </a:r>
            <a:r>
              <a:rPr lang="en-US" dirty="0" err="1"/>
              <a:t>pierd</a:t>
            </a:r>
            <a:r>
              <a:rPr lang="en-US" dirty="0"/>
              <a:t> </a:t>
            </a:r>
            <a:r>
              <a:rPr lang="en-US" dirty="0" err="1"/>
              <a:t>accesul</a:t>
            </a:r>
            <a:r>
              <a:rPr lang="en-US" dirty="0"/>
              <a:t> fără a mai </a:t>
            </a:r>
            <a:r>
              <a:rPr lang="en-US" dirty="0" err="1"/>
              <a:t>exista</a:t>
            </a:r>
            <a:r>
              <a:rPr lang="en-US" dirty="0"/>
              <a:t> un admin, se </a:t>
            </a:r>
            <a:r>
              <a:rPr lang="en-US" dirty="0" err="1"/>
              <a:t>pierde</a:t>
            </a:r>
            <a:r>
              <a:rPr lang="en-US" dirty="0"/>
              <a:t> total </a:t>
            </a:r>
            <a:r>
              <a:rPr lang="en-US" dirty="0" err="1"/>
              <a:t>accesul</a:t>
            </a:r>
            <a:r>
              <a:rPr lang="en-US" dirty="0"/>
              <a:t> </a:t>
            </a:r>
            <a:r>
              <a:rPr lang="en-US" dirty="0" err="1"/>
              <a:t>administrativ</a:t>
            </a:r>
            <a:r>
              <a:rPr lang="en-US" dirty="0"/>
              <a:t> la contract.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152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163F8-811F-6999-AFC1-0D59ACA3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3" y="583479"/>
            <a:ext cx="11015134" cy="56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3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BE3E-6AFC-379A-9FBE-0A895849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D89A-10A0-2E6D-C6F2-38D771493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OpenZeppelin pune la </a:t>
            </a:r>
            <a:r>
              <a:rPr lang="en-US" dirty="0" err="1">
                <a:ea typeface="+mn-lt"/>
                <a:cs typeface="+mn-lt"/>
              </a:rPr>
              <a:t>dispoziția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noastră</a:t>
            </a:r>
            <a:r>
              <a:rPr lang="en-US" dirty="0">
                <a:ea typeface="+mn-lt"/>
                <a:cs typeface="+mn-lt"/>
              </a:rPr>
              <a:t> mai </a:t>
            </a:r>
            <a:r>
              <a:rPr lang="en-US" dirty="0" err="1">
                <a:ea typeface="+mn-lt"/>
                <a:cs typeface="+mn-lt"/>
              </a:rPr>
              <a:t>multe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interfețe</a:t>
            </a:r>
            <a:r>
              <a:rPr lang="en-US" dirty="0">
                <a:ea typeface="+mn-lt"/>
                <a:cs typeface="+mn-lt"/>
              </a:rPr>
              <a:t> și contracte </a:t>
            </a:r>
            <a:r>
              <a:rPr lang="en-US" dirty="0" err="1">
                <a:ea typeface="+mn-lt"/>
                <a:cs typeface="+mn-lt"/>
              </a:rPr>
              <a:t>deja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după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standarde</a:t>
            </a:r>
            <a:r>
              <a:rPr lang="en-US" dirty="0">
                <a:ea typeface="+mn-lt"/>
                <a:cs typeface="+mn-lt"/>
              </a:rPr>
              <a:t> definite.</a:t>
            </a:r>
            <a:endParaRPr lang="en-US" dirty="0">
              <a:cs typeface="Calibri Light" panose="020F0302020204030204"/>
            </a:endParaRP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- ERC2</a:t>
            </a:r>
            <a:r>
              <a:rPr lang="ro-RO" dirty="0">
                <a:ea typeface="+mn-lt"/>
                <a:cs typeface="+mn-lt"/>
              </a:rPr>
              <a:t>0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ERC721</a:t>
            </a:r>
            <a:endParaRPr lang="en-US" dirty="0">
              <a:cs typeface="Calibri Light" panose="020F0302020204030204"/>
            </a:endParaRPr>
          </a:p>
          <a:p>
            <a:r>
              <a:rPr lang="en-US" dirty="0">
                <a:ea typeface="+mn-lt"/>
                <a:cs typeface="+mn-lt"/>
              </a:rPr>
              <a:t>- ERC777</a:t>
            </a:r>
          </a:p>
          <a:p>
            <a:r>
              <a:rPr lang="en-US" dirty="0">
                <a:ea typeface="+mn-lt"/>
                <a:cs typeface="+mn-lt"/>
              </a:rPr>
              <a:t>- ERC1155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650C7-59AF-AFBB-54C9-3820DC00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66" y="459935"/>
            <a:ext cx="3149600" cy="1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7261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6EB9-97C7-8B5D-F5FC-9D24B783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</a:t>
            </a:r>
            <a:r>
              <a:rPr lang="ro-RO" dirty="0"/>
              <a:t>ăria finance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4617-6687-758E-90AF-EE1267AD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6473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Libraria </a:t>
            </a:r>
            <a:r>
              <a:rPr lang="en-US" dirty="0" err="1"/>
              <a:t>oferita</a:t>
            </a:r>
            <a:r>
              <a:rPr lang="en-US" dirty="0"/>
              <a:t> de framework-ul OpenZeppelin include 2 contracte </a:t>
            </a:r>
            <a:r>
              <a:rPr lang="en-US" dirty="0" err="1"/>
              <a:t>folosite</a:t>
            </a:r>
            <a:r>
              <a:rPr lang="en-US" dirty="0"/>
              <a:t> in sistemele </a:t>
            </a:r>
            <a:r>
              <a:rPr lang="en-US" dirty="0" err="1"/>
              <a:t>financiare</a:t>
            </a:r>
            <a:r>
              <a:rPr lang="en-US" dirty="0"/>
              <a:t>:</a:t>
            </a:r>
          </a:p>
          <a:p>
            <a:r>
              <a:rPr lang="en-US" dirty="0" err="1"/>
              <a:t>PaymentSplitter</a:t>
            </a:r>
            <a:endParaRPr lang="en-US" dirty="0"/>
          </a:p>
          <a:p>
            <a:r>
              <a:rPr lang="en-US" dirty="0" err="1"/>
              <a:t>VestingWallet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DB8F7-DF55-F1E1-27A7-4BAB2217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466" y="2506134"/>
            <a:ext cx="4004733" cy="4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598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8322-57D7-319C-142D-82654352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PAYMENT SPLITTER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2518E-759A-DFAF-F64F-07A8E7B5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Acest contract ne </a:t>
            </a:r>
            <a:r>
              <a:rPr lang="en-US" dirty="0" err="1"/>
              <a:t>ajut</a:t>
            </a:r>
            <a:r>
              <a:rPr lang="ro-RO" dirty="0"/>
              <a:t>ă</a:t>
            </a:r>
            <a:r>
              <a:rPr lang="en-US" dirty="0"/>
              <a:t> 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mp</a:t>
            </a:r>
            <a:r>
              <a:rPr lang="ro-RO" dirty="0"/>
              <a:t>ă</a:t>
            </a:r>
            <a:r>
              <a:rPr lang="en-US" dirty="0"/>
              <a:t>r</a:t>
            </a:r>
            <a:r>
              <a:rPr lang="ro-RO" dirty="0"/>
              <a:t>ți</a:t>
            </a:r>
            <a:r>
              <a:rPr lang="en-US" dirty="0"/>
              <a:t>m pl</a:t>
            </a:r>
            <a:r>
              <a:rPr lang="ro-RO" dirty="0"/>
              <a:t>ăț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Ether sau token-</a:t>
            </a:r>
            <a:r>
              <a:rPr lang="en-US" dirty="0" err="1"/>
              <a:t>uri</a:t>
            </a:r>
            <a:r>
              <a:rPr lang="en-US" dirty="0"/>
              <a:t> ERC20 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un </a:t>
            </a:r>
            <a:r>
              <a:rPr lang="en-US" dirty="0" err="1"/>
              <a:t>grup</a:t>
            </a:r>
            <a:r>
              <a:rPr lang="en-US" dirty="0"/>
              <a:t> de </a:t>
            </a:r>
            <a:r>
              <a:rPr lang="en-US" dirty="0" err="1"/>
              <a:t>conturi</a:t>
            </a:r>
            <a:r>
              <a:rPr lang="en-US" dirty="0"/>
              <a:t>. </a:t>
            </a:r>
            <a:r>
              <a:rPr lang="ro-RO" dirty="0"/>
              <a:t>Î</a:t>
            </a:r>
            <a:r>
              <a:rPr lang="en-US" dirty="0" err="1"/>
              <a:t>mpartirea</a:t>
            </a:r>
            <a:r>
              <a:rPr lang="en-US" dirty="0"/>
              <a:t> token-</a:t>
            </a:r>
            <a:r>
              <a:rPr lang="en-US" dirty="0" err="1"/>
              <a:t>urilor</a:t>
            </a:r>
            <a:r>
              <a:rPr lang="en-US" dirty="0"/>
              <a:t> ERC20 se face </a:t>
            </a:r>
            <a:r>
              <a:rPr lang="ro-RO" dirty="0"/>
              <a:t>î</a:t>
            </a:r>
            <a:r>
              <a:rPr lang="en-US" dirty="0"/>
              <a:t>n mod similar Ether-</a:t>
            </a:r>
            <a:r>
              <a:rPr lang="en-US" dirty="0" err="1"/>
              <a:t>ului</a:t>
            </a:r>
            <a:r>
              <a:rPr lang="en-US" dirty="0"/>
              <a:t>.</a:t>
            </a:r>
          </a:p>
          <a:p>
            <a:r>
              <a:rPr lang="ro-RO" dirty="0"/>
              <a:t>Î</a:t>
            </a:r>
            <a:r>
              <a:rPr lang="en-US" dirty="0" err="1"/>
              <a:t>mpar</a:t>
            </a:r>
            <a:r>
              <a:rPr lang="ro-RO" dirty="0"/>
              <a:t>ți</a:t>
            </a:r>
            <a:r>
              <a:rPr lang="en-US" dirty="0"/>
              <a:t>rea pl</a:t>
            </a:r>
            <a:r>
              <a:rPr lang="ro-RO" dirty="0"/>
              <a:t>ăț</a:t>
            </a:r>
            <a:r>
              <a:rPr lang="en-US" dirty="0"/>
              <a:t>ii c</a:t>
            </a:r>
            <a:r>
              <a:rPr lang="ro-RO" dirty="0"/>
              <a:t>ă</a:t>
            </a:r>
            <a:r>
              <a:rPr lang="en-US" dirty="0" err="1"/>
              <a:t>tre</a:t>
            </a:r>
            <a:r>
              <a:rPr lang="en-US" dirty="0"/>
              <a:t> </a:t>
            </a:r>
            <a:r>
              <a:rPr lang="en-US" dirty="0" err="1"/>
              <a:t>grupul</a:t>
            </a:r>
            <a:r>
              <a:rPr lang="en-US" dirty="0"/>
              <a:t> de </a:t>
            </a:r>
            <a:r>
              <a:rPr lang="en-US" dirty="0" err="1"/>
              <a:t>conturi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 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de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 de ac</a:t>
            </a:r>
            <a:r>
              <a:rPr lang="ro-RO" dirty="0"/>
              <a:t>ț</a:t>
            </a:r>
            <a:r>
              <a:rPr lang="en-US" dirty="0" err="1"/>
              <a:t>iuni</a:t>
            </a:r>
            <a:r>
              <a:rPr lang="en-US" dirty="0"/>
              <a:t> </a:t>
            </a:r>
            <a:r>
              <a:rPr lang="en-US" dirty="0" err="1"/>
              <a:t>asignate</a:t>
            </a:r>
            <a:r>
              <a:rPr lang="en-US" dirty="0"/>
              <a:t> la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cont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momentul</a:t>
            </a:r>
            <a:r>
              <a:rPr lang="en-US" dirty="0"/>
              <a:t> deployment-</a:t>
            </a:r>
            <a:r>
              <a:rPr lang="en-US" dirty="0" err="1"/>
              <a:t>ului</a:t>
            </a:r>
            <a:r>
              <a:rPr lang="en-US" dirty="0"/>
              <a:t>.</a:t>
            </a:r>
          </a:p>
          <a:p>
            <a:r>
              <a:rPr lang="en-US" dirty="0"/>
              <a:t>Poate fi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utilă</a:t>
            </a:r>
            <a:r>
              <a:rPr lang="en-US" dirty="0"/>
              <a:t> pentru </a:t>
            </a:r>
            <a:r>
              <a:rPr lang="en-US" dirty="0" err="1"/>
              <a:t>proiectele</a:t>
            </a:r>
            <a:r>
              <a:rPr lang="en-US" dirty="0"/>
              <a:t> blockchain care </a:t>
            </a:r>
            <a:r>
              <a:rPr lang="en-US" dirty="0" err="1"/>
              <a:t>doresc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implementeze</a:t>
            </a:r>
            <a:r>
              <a:rPr lang="en-US" dirty="0"/>
              <a:t> </a:t>
            </a:r>
            <a:r>
              <a:rPr lang="en-US" dirty="0" err="1"/>
              <a:t>funcționalități</a:t>
            </a:r>
            <a:r>
              <a:rPr lang="en-US" dirty="0"/>
              <a:t> de </a:t>
            </a:r>
            <a:r>
              <a:rPr lang="en-US" dirty="0" err="1"/>
              <a:t>distribuire</a:t>
            </a:r>
            <a:r>
              <a:rPr lang="en-US" dirty="0"/>
              <a:t> a </a:t>
            </a:r>
            <a:r>
              <a:rPr lang="en-US" dirty="0" err="1"/>
              <a:t>plăților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sigur</a:t>
            </a:r>
            <a:r>
              <a:rPr lang="en-US" dirty="0"/>
              <a:t> și transparent.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0A18A-1339-75D9-0174-ACA0565E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279399"/>
            <a:ext cx="3530600" cy="23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936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27CB87-2361-CA52-FAFE-9D2B3103911A}"/>
              </a:ext>
            </a:extLst>
          </p:cNvPr>
          <p:cNvSpPr/>
          <p:nvPr/>
        </p:nvSpPr>
        <p:spPr>
          <a:xfrm>
            <a:off x="2099733" y="761999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Deployer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64CD8D-DB6E-14D8-2A3A-D754BA1415ED}"/>
              </a:ext>
            </a:extLst>
          </p:cNvPr>
          <p:cNvSpPr/>
          <p:nvPr/>
        </p:nvSpPr>
        <p:spPr>
          <a:xfrm>
            <a:off x="245533" y="4546598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42CCEA-7DA1-6A78-3DED-79F8E02AFA82}"/>
              </a:ext>
            </a:extLst>
          </p:cNvPr>
          <p:cNvSpPr/>
          <p:nvPr/>
        </p:nvSpPr>
        <p:spPr>
          <a:xfrm>
            <a:off x="2099733" y="4546597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33FE3-ADA9-43F6-9966-756F51EB18C6}"/>
              </a:ext>
            </a:extLst>
          </p:cNvPr>
          <p:cNvSpPr/>
          <p:nvPr/>
        </p:nvSpPr>
        <p:spPr>
          <a:xfrm>
            <a:off x="3953933" y="4546597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9EA4C-44A0-3655-5287-7E111F2D6E0D}"/>
              </a:ext>
            </a:extLst>
          </p:cNvPr>
          <p:cNvSpPr/>
          <p:nvPr/>
        </p:nvSpPr>
        <p:spPr>
          <a:xfrm>
            <a:off x="1553633" y="2667000"/>
            <a:ext cx="2556934" cy="11938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Smart Contract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370873-976F-0666-A7EF-AA55BEFE7804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832100" y="2040466"/>
            <a:ext cx="0" cy="62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A59-C0BD-7B77-3A07-A51C597BF3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832100" y="3860800"/>
            <a:ext cx="0" cy="685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1198A5-9369-8F61-C448-F2D24271C2BC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110567" y="3263900"/>
            <a:ext cx="575733" cy="12826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BB879E9-571C-07FA-B1C5-EB24A7442744}"/>
              </a:ext>
            </a:extLst>
          </p:cNvPr>
          <p:cNvCxnSpPr>
            <a:cxnSpLocks/>
            <a:stCxn id="8" idx="1"/>
            <a:endCxn id="5" idx="0"/>
          </p:cNvCxnSpPr>
          <p:nvPr/>
        </p:nvCxnSpPr>
        <p:spPr>
          <a:xfrm rot="10800000" flipV="1">
            <a:off x="977901" y="3263900"/>
            <a:ext cx="575733" cy="12826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0613DC-D50F-CD84-42C2-CA437E5646EF}"/>
              </a:ext>
            </a:extLst>
          </p:cNvPr>
          <p:cNvSpPr txBox="1"/>
          <p:nvPr/>
        </p:nvSpPr>
        <p:spPr>
          <a:xfrm>
            <a:off x="5232400" y="2935752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PaymentSplitter</a:t>
            </a:r>
            <a:endParaRPr lang="en-US" sz="36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7D1560A-D8C0-39C5-6350-31E84E906E46}"/>
              </a:ext>
            </a:extLst>
          </p:cNvPr>
          <p:cNvSpPr txBox="1">
            <a:spLocks/>
          </p:cNvSpPr>
          <p:nvPr/>
        </p:nvSpPr>
        <p:spPr>
          <a:xfrm>
            <a:off x="5143180" y="781606"/>
            <a:ext cx="6545372" cy="151279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7200" dirty="0"/>
              <a:t>DEPLOYMENT</a:t>
            </a:r>
            <a:endParaRPr lang="en-US" sz="7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557BE-6441-A611-FB28-745D31CDE71E}"/>
              </a:ext>
            </a:extLst>
          </p:cNvPr>
          <p:cNvSpPr txBox="1"/>
          <p:nvPr/>
        </p:nvSpPr>
        <p:spPr>
          <a:xfrm>
            <a:off x="6604001" y="4288701"/>
            <a:ext cx="52493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Etapa </a:t>
            </a:r>
            <a:r>
              <a:rPr lang="en-US" dirty="0" err="1"/>
              <a:t>curentă</a:t>
            </a:r>
            <a:r>
              <a:rPr lang="en-US" dirty="0"/>
              <a:t>: </a:t>
            </a:r>
            <a:r>
              <a:rPr lang="en-US" dirty="0" err="1"/>
              <a:t>Stabilirea</a:t>
            </a:r>
            <a:r>
              <a:rPr lang="en-US" dirty="0"/>
              <a:t> </a:t>
            </a:r>
            <a:r>
              <a:rPr lang="en-US" dirty="0" err="1"/>
              <a:t>beneficiarilor</a:t>
            </a:r>
            <a:r>
              <a:rPr lang="en-US" dirty="0"/>
              <a:t> și </a:t>
            </a:r>
            <a:r>
              <a:rPr lang="en-US" dirty="0" err="1"/>
              <a:t>alocarea</a:t>
            </a:r>
            <a:r>
              <a:rPr lang="en-US" dirty="0"/>
              <a:t> </a:t>
            </a:r>
            <a:r>
              <a:rPr lang="en-US" dirty="0" err="1"/>
              <a:t>acțiunilor</a:t>
            </a:r>
            <a:r>
              <a:rPr lang="en-US" dirty="0"/>
              <a:t> </a:t>
            </a:r>
            <a:r>
              <a:rPr lang="en-US" dirty="0" err="1"/>
              <a:t>aferente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Numărul</a:t>
            </a:r>
            <a:r>
              <a:rPr lang="en-US" dirty="0"/>
              <a:t> de </a:t>
            </a:r>
            <a:r>
              <a:rPr lang="en-US" dirty="0" err="1"/>
              <a:t>acțiuni</a:t>
            </a:r>
            <a:r>
              <a:rPr lang="en-US" dirty="0"/>
              <a:t> al </a:t>
            </a:r>
            <a:r>
              <a:rPr lang="en-US" dirty="0" err="1"/>
              <a:t>fiecărui</a:t>
            </a:r>
            <a:r>
              <a:rPr lang="en-US" dirty="0"/>
              <a:t> participant poate fi </a:t>
            </a:r>
            <a:r>
              <a:rPr lang="en-US" dirty="0" err="1"/>
              <a:t>oricât</a:t>
            </a:r>
            <a:r>
              <a:rPr lang="en-US" dirty="0"/>
              <a:t> și este </a:t>
            </a:r>
            <a:r>
              <a:rPr lang="ro-RO" dirty="0"/>
              <a:t>direct </a:t>
            </a:r>
            <a:r>
              <a:rPr lang="en-US" dirty="0" err="1"/>
              <a:t>proporțional</a:t>
            </a:r>
            <a:r>
              <a:rPr lang="en-US" dirty="0"/>
              <a:t> cu </a:t>
            </a:r>
            <a:r>
              <a:rPr lang="en-US" dirty="0" err="1"/>
              <a:t>suma</a:t>
            </a:r>
            <a:r>
              <a:rPr lang="en-US" dirty="0"/>
              <a:t> </a:t>
            </a:r>
            <a:r>
              <a:rPr lang="en-US" dirty="0" err="1"/>
              <a:t>încărcată</a:t>
            </a:r>
            <a:r>
              <a:rPr lang="en-US" dirty="0"/>
              <a:t> în contract.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Deși</a:t>
            </a:r>
            <a:r>
              <a:rPr lang="en-US" dirty="0"/>
              <a:t> contractul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implementat</a:t>
            </a:r>
            <a:r>
              <a:rPr lang="en-US" dirty="0"/>
              <a:t> pe </a:t>
            </a:r>
            <a:r>
              <a:rPr lang="en-US" dirty="0" err="1"/>
              <a:t>rețeaua</a:t>
            </a:r>
            <a:r>
              <a:rPr lang="en-US" dirty="0"/>
              <a:t> blockchain, </a:t>
            </a:r>
            <a:r>
              <a:rPr lang="en-US" dirty="0" err="1"/>
              <a:t>nimeni</a:t>
            </a:r>
            <a:r>
              <a:rPr lang="en-US" dirty="0"/>
              <a:t> nu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încă</a:t>
            </a:r>
            <a:r>
              <a:rPr lang="en-US" dirty="0"/>
              <a:t> </a:t>
            </a:r>
            <a:r>
              <a:rPr lang="en-US" dirty="0" err="1"/>
              <a:t>plătit</a:t>
            </a:r>
            <a:r>
              <a:rPr lang="en-US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7C0A8E-68D0-7FCC-CF3D-933D5AD8793A}"/>
              </a:ext>
            </a:extLst>
          </p:cNvPr>
          <p:cNvSpPr txBox="1"/>
          <p:nvPr/>
        </p:nvSpPr>
        <p:spPr>
          <a:xfrm>
            <a:off x="419100" y="3942089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20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BA7ABE-796D-7AC5-8965-430B58928180}"/>
              </a:ext>
            </a:extLst>
          </p:cNvPr>
          <p:cNvSpPr txBox="1"/>
          <p:nvPr/>
        </p:nvSpPr>
        <p:spPr>
          <a:xfrm>
            <a:off x="2186517" y="3964114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30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E35C28-7736-0CFF-982D-871A7242D25D}"/>
              </a:ext>
            </a:extLst>
          </p:cNvPr>
          <p:cNvSpPr txBox="1"/>
          <p:nvPr/>
        </p:nvSpPr>
        <p:spPr>
          <a:xfrm>
            <a:off x="4093634" y="3942089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50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62776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27CB87-2361-CA52-FAFE-9D2B3103911A}"/>
              </a:ext>
            </a:extLst>
          </p:cNvPr>
          <p:cNvSpPr/>
          <p:nvPr/>
        </p:nvSpPr>
        <p:spPr>
          <a:xfrm>
            <a:off x="2099733" y="761999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Deployer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64CD8D-DB6E-14D8-2A3A-D754BA1415ED}"/>
              </a:ext>
            </a:extLst>
          </p:cNvPr>
          <p:cNvSpPr/>
          <p:nvPr/>
        </p:nvSpPr>
        <p:spPr>
          <a:xfrm>
            <a:off x="245533" y="4546598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42CCEA-7DA1-6A78-3DED-79F8E02AFA82}"/>
              </a:ext>
            </a:extLst>
          </p:cNvPr>
          <p:cNvSpPr/>
          <p:nvPr/>
        </p:nvSpPr>
        <p:spPr>
          <a:xfrm>
            <a:off x="2099733" y="4546597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33FE3-ADA9-43F6-9966-756F51EB18C6}"/>
              </a:ext>
            </a:extLst>
          </p:cNvPr>
          <p:cNvSpPr/>
          <p:nvPr/>
        </p:nvSpPr>
        <p:spPr>
          <a:xfrm>
            <a:off x="3953933" y="4546597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9EA4C-44A0-3655-5287-7E111F2D6E0D}"/>
              </a:ext>
            </a:extLst>
          </p:cNvPr>
          <p:cNvSpPr/>
          <p:nvPr/>
        </p:nvSpPr>
        <p:spPr>
          <a:xfrm>
            <a:off x="1553633" y="2667000"/>
            <a:ext cx="2556934" cy="11938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Smart Contract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370873-976F-0666-A7EF-AA55BEFE7804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832100" y="2040466"/>
            <a:ext cx="0" cy="6265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A59-C0BD-7B77-3A07-A51C597BF3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832100" y="3860800"/>
            <a:ext cx="0" cy="685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1198A5-9369-8F61-C448-F2D24271C2BC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110567" y="3263900"/>
            <a:ext cx="575733" cy="12826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BB879E9-571C-07FA-B1C5-EB24A7442744}"/>
              </a:ext>
            </a:extLst>
          </p:cNvPr>
          <p:cNvCxnSpPr>
            <a:cxnSpLocks/>
            <a:stCxn id="8" idx="1"/>
            <a:endCxn id="5" idx="0"/>
          </p:cNvCxnSpPr>
          <p:nvPr/>
        </p:nvCxnSpPr>
        <p:spPr>
          <a:xfrm rot="10800000" flipV="1">
            <a:off x="977901" y="3263900"/>
            <a:ext cx="575733" cy="12826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0613DC-D50F-CD84-42C2-CA437E5646EF}"/>
              </a:ext>
            </a:extLst>
          </p:cNvPr>
          <p:cNvSpPr txBox="1"/>
          <p:nvPr/>
        </p:nvSpPr>
        <p:spPr>
          <a:xfrm>
            <a:off x="5232400" y="2935752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PaymentSplitter</a:t>
            </a:r>
            <a:endParaRPr lang="en-US" sz="36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7D1560A-D8C0-39C5-6350-31E84E906E46}"/>
              </a:ext>
            </a:extLst>
          </p:cNvPr>
          <p:cNvSpPr txBox="1">
            <a:spLocks/>
          </p:cNvSpPr>
          <p:nvPr/>
        </p:nvSpPr>
        <p:spPr>
          <a:xfrm>
            <a:off x="4182534" y="781606"/>
            <a:ext cx="7506018" cy="151279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7200" dirty="0"/>
              <a:t>Încărcarea plății</a:t>
            </a:r>
            <a:endParaRPr lang="en-US" sz="7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557BE-6441-A611-FB28-745D31CDE71E}"/>
              </a:ext>
            </a:extLst>
          </p:cNvPr>
          <p:cNvSpPr txBox="1"/>
          <p:nvPr/>
        </p:nvSpPr>
        <p:spPr>
          <a:xfrm>
            <a:off x="6604001" y="4288701"/>
            <a:ext cx="5249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Etapa </a:t>
            </a:r>
            <a:r>
              <a:rPr lang="en-US" dirty="0" err="1"/>
              <a:t>curentă</a:t>
            </a:r>
            <a:r>
              <a:rPr lang="en-US" dirty="0"/>
              <a:t>: </a:t>
            </a:r>
            <a:r>
              <a:rPr lang="en-US" dirty="0" err="1"/>
              <a:t>Încărcarea</a:t>
            </a:r>
            <a:r>
              <a:rPr lang="en-US" dirty="0"/>
              <a:t> contractului </a:t>
            </a:r>
            <a:r>
              <a:rPr lang="en-US" dirty="0" err="1"/>
              <a:t>PaymentSplitter</a:t>
            </a:r>
            <a:r>
              <a:rPr lang="en-US" dirty="0"/>
              <a:t> cu </a:t>
            </a:r>
            <a:r>
              <a:rPr lang="en-US" dirty="0" err="1"/>
              <a:t>plata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-un alt contract.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realizarea</a:t>
            </a:r>
            <a:r>
              <a:rPr lang="en-US" dirty="0"/>
              <a:t> </a:t>
            </a:r>
            <a:r>
              <a:rPr lang="en-US" dirty="0" err="1"/>
              <a:t>transferului</a:t>
            </a:r>
            <a:r>
              <a:rPr lang="en-US" dirty="0"/>
              <a:t>, </a:t>
            </a:r>
            <a:r>
              <a:rPr lang="en-US" dirty="0" err="1"/>
              <a:t>nici</a:t>
            </a:r>
            <a:r>
              <a:rPr lang="en-US" dirty="0"/>
              <a:t> în această </a:t>
            </a:r>
            <a:r>
              <a:rPr lang="en-US" dirty="0" err="1"/>
              <a:t>etapă</a:t>
            </a:r>
            <a:r>
              <a:rPr lang="en-US" dirty="0"/>
              <a:t>, </a:t>
            </a:r>
            <a:r>
              <a:rPr lang="en-US" dirty="0" err="1"/>
              <a:t>conturile</a:t>
            </a:r>
            <a:r>
              <a:rPr lang="en-US" dirty="0"/>
              <a:t> nu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încă</a:t>
            </a:r>
            <a:r>
              <a:rPr lang="en-US" dirty="0"/>
              <a:t> </a:t>
            </a:r>
            <a:r>
              <a:rPr lang="en-US" dirty="0" err="1"/>
              <a:t>încărcate</a:t>
            </a:r>
            <a:r>
              <a:rPr lang="en-US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E35C28-7736-0CFF-982D-871A7242D25D}"/>
              </a:ext>
            </a:extLst>
          </p:cNvPr>
          <p:cNvSpPr txBox="1"/>
          <p:nvPr/>
        </p:nvSpPr>
        <p:spPr>
          <a:xfrm>
            <a:off x="1473202" y="2074332"/>
            <a:ext cx="140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100 Wei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5276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964CD8D-DB6E-14D8-2A3A-D754BA1415ED}"/>
              </a:ext>
            </a:extLst>
          </p:cNvPr>
          <p:cNvSpPr/>
          <p:nvPr/>
        </p:nvSpPr>
        <p:spPr>
          <a:xfrm>
            <a:off x="338666" y="4566205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Receiver1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42CCEA-7DA1-6A78-3DED-79F8E02AFA82}"/>
              </a:ext>
            </a:extLst>
          </p:cNvPr>
          <p:cNvSpPr/>
          <p:nvPr/>
        </p:nvSpPr>
        <p:spPr>
          <a:xfrm>
            <a:off x="2192866" y="4566204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33FE3-ADA9-43F6-9966-756F51EB18C6}"/>
              </a:ext>
            </a:extLst>
          </p:cNvPr>
          <p:cNvSpPr/>
          <p:nvPr/>
        </p:nvSpPr>
        <p:spPr>
          <a:xfrm>
            <a:off x="4047066" y="4566204"/>
            <a:ext cx="1464734" cy="1278467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Receiver2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9EA4C-44A0-3655-5287-7E111F2D6E0D}"/>
              </a:ext>
            </a:extLst>
          </p:cNvPr>
          <p:cNvSpPr/>
          <p:nvPr/>
        </p:nvSpPr>
        <p:spPr>
          <a:xfrm>
            <a:off x="1646766" y="2686607"/>
            <a:ext cx="2556934" cy="119380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Smart Contract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3C7A59-C0BD-7B77-3A07-A51C597BF3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925233" y="3880407"/>
            <a:ext cx="0" cy="685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1198A5-9369-8F61-C448-F2D24271C2BC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203700" y="3283507"/>
            <a:ext cx="575733" cy="12826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BB879E9-571C-07FA-B1C5-EB24A7442744}"/>
              </a:ext>
            </a:extLst>
          </p:cNvPr>
          <p:cNvCxnSpPr>
            <a:cxnSpLocks/>
            <a:stCxn id="8" idx="1"/>
            <a:endCxn id="5" idx="0"/>
          </p:cNvCxnSpPr>
          <p:nvPr/>
        </p:nvCxnSpPr>
        <p:spPr>
          <a:xfrm rot="10800000" flipV="1">
            <a:off x="1071034" y="3283507"/>
            <a:ext cx="575733" cy="12826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90613DC-D50F-CD84-42C2-CA437E5646EF}"/>
              </a:ext>
            </a:extLst>
          </p:cNvPr>
          <p:cNvSpPr txBox="1"/>
          <p:nvPr/>
        </p:nvSpPr>
        <p:spPr>
          <a:xfrm>
            <a:off x="5232400" y="2935752"/>
            <a:ext cx="318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PaymentSplitter</a:t>
            </a:r>
            <a:endParaRPr lang="en-US" sz="36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7D1560A-D8C0-39C5-6350-31E84E906E46}"/>
              </a:ext>
            </a:extLst>
          </p:cNvPr>
          <p:cNvSpPr txBox="1">
            <a:spLocks/>
          </p:cNvSpPr>
          <p:nvPr/>
        </p:nvSpPr>
        <p:spPr>
          <a:xfrm>
            <a:off x="4182534" y="781606"/>
            <a:ext cx="7506018" cy="151279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7200" dirty="0"/>
              <a:t>Extragerea plății</a:t>
            </a:r>
            <a:endParaRPr lang="en-US" sz="7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7557BE-6441-A611-FB28-745D31CDE71E}"/>
              </a:ext>
            </a:extLst>
          </p:cNvPr>
          <p:cNvSpPr txBox="1"/>
          <p:nvPr/>
        </p:nvSpPr>
        <p:spPr>
          <a:xfrm>
            <a:off x="6603999" y="4288701"/>
            <a:ext cx="52493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Etapa </a:t>
            </a:r>
            <a:r>
              <a:rPr lang="en-US" dirty="0" err="1"/>
              <a:t>curentă</a:t>
            </a:r>
            <a:r>
              <a:rPr lang="en-US" dirty="0"/>
              <a:t>: </a:t>
            </a:r>
            <a:r>
              <a:rPr lang="en-US" dirty="0" err="1"/>
              <a:t>Extragere</a:t>
            </a:r>
            <a:r>
              <a:rPr lang="en-US" dirty="0"/>
              <a:t> din contractul </a:t>
            </a:r>
            <a:r>
              <a:rPr lang="en-US" dirty="0" err="1"/>
              <a:t>PaymentSplitter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apelarea</a:t>
            </a:r>
            <a:r>
              <a:rPr lang="en-US" dirty="0"/>
              <a:t> </a:t>
            </a:r>
            <a:r>
              <a:rPr lang="en-US" dirty="0" err="1"/>
              <a:t>funcției</a:t>
            </a:r>
            <a:r>
              <a:rPr lang="en-US" dirty="0"/>
              <a:t> "release" la adresa </a:t>
            </a:r>
            <a:r>
              <a:rPr lang="en-US" dirty="0" err="1"/>
              <a:t>beneficiarului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 </a:t>
            </a:r>
            <a:r>
              <a:rPr lang="en-US" dirty="0" err="1"/>
              <a:t>folosește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"Pull Payment", </a:t>
            </a:r>
            <a:r>
              <a:rPr lang="en-US" dirty="0" err="1"/>
              <a:t>plățile</a:t>
            </a:r>
            <a:r>
              <a:rPr lang="en-US" dirty="0"/>
              <a:t> </a:t>
            </a:r>
            <a:r>
              <a:rPr lang="en-US" dirty="0" err="1"/>
              <a:t>nefăcându</a:t>
            </a:r>
            <a:r>
              <a:rPr lang="en-US" dirty="0"/>
              <a:t>-se automat.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Doar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apelarea</a:t>
            </a:r>
            <a:r>
              <a:rPr lang="en-US" dirty="0"/>
              <a:t> </a:t>
            </a:r>
            <a:r>
              <a:rPr lang="en-US" dirty="0" err="1"/>
              <a:t>funcției</a:t>
            </a:r>
            <a:r>
              <a:rPr lang="en-US" dirty="0"/>
              <a:t> "release", </a:t>
            </a:r>
            <a:r>
              <a:rPr lang="en-US" dirty="0" err="1"/>
              <a:t>beneficiarii</a:t>
            </a:r>
            <a:r>
              <a:rPr lang="en-US" dirty="0"/>
              <a:t> </a:t>
            </a:r>
            <a:r>
              <a:rPr lang="en-US" dirty="0" err="1"/>
              <a:t>obțin</a:t>
            </a:r>
            <a:r>
              <a:rPr lang="en-US" dirty="0"/>
              <a:t> </a:t>
            </a:r>
            <a:r>
              <a:rPr lang="en-US" dirty="0" err="1"/>
              <a:t>plata</a:t>
            </a:r>
            <a:r>
              <a:rPr lang="en-US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E35C28-7736-0CFF-982D-871A7242D25D}"/>
              </a:ext>
            </a:extLst>
          </p:cNvPr>
          <p:cNvSpPr txBox="1"/>
          <p:nvPr/>
        </p:nvSpPr>
        <p:spPr>
          <a:xfrm>
            <a:off x="2256368" y="2082099"/>
            <a:ext cx="140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80 Wei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ADC9A7-3825-DA47-74A0-D7C1FB3C9CB5}"/>
              </a:ext>
            </a:extLst>
          </p:cNvPr>
          <p:cNvSpPr txBox="1"/>
          <p:nvPr/>
        </p:nvSpPr>
        <p:spPr>
          <a:xfrm>
            <a:off x="-67732" y="3917478"/>
            <a:ext cx="140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20 Wei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56832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4CDB-7D6C-6C83-DA28-A74165BA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82C9-7174-BFC0-986D-D5F2B27C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constructor(address[] payees, uint256[] shares_)</a:t>
            </a:r>
          </a:p>
          <a:p>
            <a:r>
              <a:rPr lang="en-US" b="1" dirty="0"/>
              <a:t>receive()</a:t>
            </a:r>
          </a:p>
          <a:p>
            <a:r>
              <a:rPr lang="en-US" b="1" dirty="0" err="1"/>
              <a:t>totalShares</a:t>
            </a:r>
            <a:r>
              <a:rPr lang="en-US" b="1" dirty="0"/>
              <a:t>() → uint256</a:t>
            </a:r>
          </a:p>
          <a:p>
            <a:r>
              <a:rPr lang="en-US" b="1" dirty="0" err="1"/>
              <a:t>totalReleased</a:t>
            </a:r>
            <a:r>
              <a:rPr lang="en-US" b="1" dirty="0"/>
              <a:t>() → uint256</a:t>
            </a:r>
          </a:p>
          <a:p>
            <a:r>
              <a:rPr lang="en-US" b="1" dirty="0" err="1"/>
              <a:t>totalReleased</a:t>
            </a:r>
            <a:r>
              <a:rPr lang="en-US" b="1" dirty="0"/>
              <a:t>(contract IERC20 token) → uint256</a:t>
            </a:r>
          </a:p>
          <a:p>
            <a:r>
              <a:rPr lang="en-US" b="1" dirty="0"/>
              <a:t>shares(address account) → uint256</a:t>
            </a:r>
          </a:p>
          <a:p>
            <a:r>
              <a:rPr lang="en-US" b="1" dirty="0"/>
              <a:t>released(address account) → uint256</a:t>
            </a:r>
          </a:p>
          <a:p>
            <a:r>
              <a:rPr lang="en-US" b="1" dirty="0"/>
              <a:t>released(contract IERC20 token, address account) → uint256</a:t>
            </a:r>
          </a:p>
          <a:p>
            <a:r>
              <a:rPr lang="en-US" b="1" dirty="0"/>
              <a:t>payee(uint256 index) → address</a:t>
            </a:r>
          </a:p>
          <a:p>
            <a:r>
              <a:rPr lang="en-US" b="1" dirty="0"/>
              <a:t>release(address payable account)</a:t>
            </a:r>
          </a:p>
          <a:p>
            <a:r>
              <a:rPr lang="en-US" b="1" dirty="0"/>
              <a:t>release(contract IERC20 token, address account)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0B81C-F405-7971-D4BF-A7A8CB170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82" y="779888"/>
            <a:ext cx="3186885" cy="34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84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94A-63EE-6741-F029-A53FB9D8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vESTINGwallet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B4168-869D-2D43-BDE7-D8666541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191000"/>
          </a:xfrm>
        </p:spPr>
        <p:txBody>
          <a:bodyPr/>
          <a:lstStyle/>
          <a:p>
            <a:r>
              <a:rPr lang="en-US" dirty="0" err="1"/>
              <a:t>Contractul</a:t>
            </a:r>
            <a:r>
              <a:rPr lang="en-US" dirty="0"/>
              <a:t> </a:t>
            </a:r>
            <a:r>
              <a:rPr lang="en-US" dirty="0" err="1"/>
              <a:t>VestingWallet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similar </a:t>
            </a:r>
            <a:r>
              <a:rPr lang="en-US" dirty="0" err="1"/>
              <a:t>unui</a:t>
            </a:r>
            <a:r>
              <a:rPr lang="en-US" dirty="0"/>
              <a:t> fond de </a:t>
            </a:r>
            <a:r>
              <a:rPr lang="en-US" dirty="0" err="1"/>
              <a:t>pensii</a:t>
            </a:r>
            <a:r>
              <a:rPr lang="en-US" dirty="0"/>
              <a:t>, </a:t>
            </a:r>
            <a:r>
              <a:rPr lang="en-US" dirty="0" err="1"/>
              <a:t>eliberând</a:t>
            </a:r>
            <a:r>
              <a:rPr lang="en-US" dirty="0"/>
              <a:t> Ether </a:t>
            </a:r>
            <a:r>
              <a:rPr lang="en-US" dirty="0" err="1"/>
              <a:t>sau</a:t>
            </a:r>
            <a:r>
              <a:rPr lang="en-US" dirty="0"/>
              <a:t> token-</a:t>
            </a:r>
            <a:r>
              <a:rPr lang="en-US" dirty="0" err="1"/>
              <a:t>uri</a:t>
            </a:r>
            <a:r>
              <a:rPr lang="en-US" dirty="0"/>
              <a:t> ERC20 </a:t>
            </a:r>
            <a:r>
              <a:rPr lang="en-US" dirty="0" err="1"/>
              <a:t>către</a:t>
            </a:r>
            <a:r>
              <a:rPr lang="en-US" dirty="0"/>
              <a:t> un </a:t>
            </a:r>
            <a:r>
              <a:rPr lang="en-US" dirty="0" err="1"/>
              <a:t>cont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o </a:t>
            </a:r>
            <a:r>
              <a:rPr lang="en-US" dirty="0" err="1"/>
              <a:t>programă</a:t>
            </a:r>
            <a:r>
              <a:rPr lang="en-US" dirty="0"/>
              <a:t> </a:t>
            </a:r>
            <a:r>
              <a:rPr lang="en-US" dirty="0" err="1"/>
              <a:t>prestabilită</a:t>
            </a:r>
            <a:r>
              <a:rPr lang="en-US" dirty="0"/>
              <a:t>. </a:t>
            </a:r>
          </a:p>
          <a:p>
            <a:r>
              <a:rPr lang="en-US" dirty="0" err="1"/>
              <a:t>Orice</a:t>
            </a:r>
            <a:r>
              <a:rPr lang="en-US" dirty="0"/>
              <a:t> token </a:t>
            </a:r>
            <a:r>
              <a:rPr lang="en-US" dirty="0" err="1"/>
              <a:t>transferat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VestingWallet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considerat</a:t>
            </a:r>
            <a:r>
              <a:rPr lang="en-US" dirty="0"/>
              <a:t> </a:t>
            </a:r>
            <a:r>
              <a:rPr lang="en-US" dirty="0" err="1"/>
              <a:t>blocat</a:t>
            </a:r>
            <a:r>
              <a:rPr lang="en-US" dirty="0"/>
              <a:t> </a:t>
            </a:r>
            <a:r>
              <a:rPr lang="en-US" dirty="0" err="1"/>
              <a:t>încă</a:t>
            </a:r>
            <a:r>
              <a:rPr lang="en-US" dirty="0"/>
              <a:t> de la </a:t>
            </a:r>
            <a:r>
              <a:rPr lang="en-US" dirty="0" err="1"/>
              <a:t>începutul</a:t>
            </a:r>
            <a:r>
              <a:rPr lang="en-US" dirty="0"/>
              <a:t> </a:t>
            </a:r>
            <a:r>
              <a:rPr lang="en-US" dirty="0" err="1"/>
              <a:t>programului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o </a:t>
            </a:r>
            <a:r>
              <a:rPr lang="en-US" dirty="0" err="1"/>
              <a:t>sumă</a:t>
            </a:r>
            <a:r>
              <a:rPr lang="en-US" dirty="0"/>
              <a:t> </a:t>
            </a:r>
            <a:r>
              <a:rPr lang="en-US" dirty="0" err="1"/>
              <a:t>parțială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totală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eliberată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beneficiar</a:t>
            </a:r>
            <a:r>
              <a:rPr lang="en-US" dirty="0"/>
              <a:t> la </a:t>
            </a:r>
            <a:r>
              <a:rPr lang="en-US" dirty="0" err="1"/>
              <a:t>apelarea</a:t>
            </a:r>
            <a:r>
              <a:rPr lang="en-US" dirty="0"/>
              <a:t> </a:t>
            </a:r>
            <a:r>
              <a:rPr lang="en-US" dirty="0" err="1"/>
              <a:t>funcției</a:t>
            </a:r>
            <a:r>
              <a:rPr lang="en-US" dirty="0"/>
              <a:t> release. </a:t>
            </a:r>
          </a:p>
          <a:p>
            <a:r>
              <a:rPr lang="en-US" dirty="0" err="1"/>
              <a:t>Funcția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vestingSchedule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modificat</a:t>
            </a:r>
            <a:r>
              <a:rPr lang="ro-RO" dirty="0"/>
              <a:t>ă </a:t>
            </a:r>
            <a:r>
              <a:rPr lang="en-US" dirty="0"/>
              <a:t>(de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extragerea</a:t>
            </a:r>
            <a:r>
              <a:rPr lang="en-US" dirty="0"/>
              <a:t> a 10% din </a:t>
            </a:r>
            <a:r>
              <a:rPr lang="en-US" dirty="0" err="1"/>
              <a:t>sumă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a </a:t>
            </a:r>
            <a:r>
              <a:rPr lang="en-US" dirty="0" err="1"/>
              <a:t>trecut</a:t>
            </a:r>
            <a:r>
              <a:rPr lang="en-US" dirty="0"/>
              <a:t> 10% din </a:t>
            </a:r>
            <a:r>
              <a:rPr lang="en-US" dirty="0" err="1"/>
              <a:t>timpul</a:t>
            </a:r>
            <a:r>
              <a:rPr lang="en-US" dirty="0"/>
              <a:t> de </a:t>
            </a:r>
            <a:r>
              <a:rPr lang="en-US" dirty="0" err="1"/>
              <a:t>eliberare</a:t>
            </a:r>
            <a:r>
              <a:rPr lang="en-US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C2AB6-8F79-1DB9-7772-8CDC2D51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279399"/>
            <a:ext cx="3530600" cy="23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792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4AAA-1AF7-F6C2-6172-E573D9B6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87CD-2D4C-3198-3776-71A1F1C06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79333"/>
          </a:xfrm>
        </p:spPr>
        <p:txBody>
          <a:bodyPr>
            <a:normAutofit/>
          </a:bodyPr>
          <a:lstStyle/>
          <a:p>
            <a:r>
              <a:rPr lang="en-US" b="1" dirty="0"/>
              <a:t>Ce este OpenZeppelin?</a:t>
            </a:r>
          </a:p>
          <a:p>
            <a:r>
              <a:rPr lang="en-US" b="1" dirty="0"/>
              <a:t>Access Control</a:t>
            </a:r>
          </a:p>
          <a:p>
            <a:r>
              <a:rPr lang="en-US" b="1" dirty="0"/>
              <a:t>Ownable</a:t>
            </a:r>
          </a:p>
          <a:p>
            <a:r>
              <a:rPr lang="en-US" b="1" dirty="0"/>
              <a:t>TimelockController</a:t>
            </a:r>
          </a:p>
          <a:p>
            <a:r>
              <a:rPr lang="en-US" b="1" dirty="0" err="1"/>
              <a:t>Structura</a:t>
            </a:r>
            <a:r>
              <a:rPr lang="ro-RO" b="1" dirty="0"/>
              <a:t> TimelockController</a:t>
            </a:r>
            <a:endParaRPr lang="en-US" b="1" dirty="0"/>
          </a:p>
          <a:p>
            <a:r>
              <a:rPr lang="en-US" b="1" dirty="0"/>
              <a:t>Contracte</a:t>
            </a:r>
          </a:p>
          <a:p>
            <a:r>
              <a:rPr lang="en-US" b="1" dirty="0" err="1"/>
              <a:t>Libr</a:t>
            </a:r>
            <a:r>
              <a:rPr lang="ro-RO" b="1" dirty="0"/>
              <a:t>ă</a:t>
            </a:r>
            <a:r>
              <a:rPr lang="en-US" b="1" dirty="0"/>
              <a:t>ria Finance</a:t>
            </a:r>
          </a:p>
          <a:p>
            <a:r>
              <a:rPr lang="en-US" b="1" dirty="0"/>
              <a:t>Open Zeppelin Security</a:t>
            </a:r>
          </a:p>
          <a:p>
            <a:r>
              <a:rPr lang="en-US" b="1" dirty="0" err="1"/>
              <a:t>Concluzie</a:t>
            </a:r>
            <a:endParaRPr lang="ro-RO" b="1" dirty="0"/>
          </a:p>
          <a:p>
            <a:r>
              <a:rPr lang="ro-RO" b="1" dirty="0"/>
              <a:t>Bibliografie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03EB1-33DD-954E-ED8D-F9F62716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72" y="1680678"/>
            <a:ext cx="4333027" cy="34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585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73A0-CEFB-01F5-6899-0D758572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021D9-BC52-6B8A-B8FC-2425817C4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Această </a:t>
            </a:r>
            <a:r>
              <a:rPr lang="en-US" dirty="0" err="1"/>
              <a:t>librărie</a:t>
            </a:r>
            <a:r>
              <a:rPr lang="en-US" dirty="0"/>
              <a:t> </a:t>
            </a:r>
            <a:r>
              <a:rPr lang="en-US" dirty="0" err="1"/>
              <a:t>acoperă</a:t>
            </a:r>
            <a:r>
              <a:rPr lang="en-US" dirty="0"/>
              <a:t> </a:t>
            </a:r>
            <a:r>
              <a:rPr lang="en-US" dirty="0" err="1"/>
              <a:t>câteva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operațiile</a:t>
            </a:r>
            <a:r>
              <a:rPr lang="en-US" dirty="0"/>
              <a:t> </a:t>
            </a:r>
            <a:r>
              <a:rPr lang="en-US" dirty="0" err="1"/>
              <a:t>matematice</a:t>
            </a:r>
            <a:r>
              <a:rPr lang="en-US" dirty="0"/>
              <a:t> </a:t>
            </a:r>
            <a:r>
              <a:rPr lang="en-US" dirty="0" err="1"/>
              <a:t>uzuale</a:t>
            </a:r>
            <a:r>
              <a:rPr lang="en-US" dirty="0"/>
              <a:t> și </a:t>
            </a:r>
            <a:r>
              <a:rPr lang="en-US" dirty="0" err="1"/>
              <a:t>conversiile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 pentru toate </a:t>
            </a:r>
            <a:r>
              <a:rPr lang="en-US" dirty="0" err="1"/>
              <a:t>proiectele</a:t>
            </a:r>
            <a:r>
              <a:rPr lang="en-US" dirty="0"/>
              <a:t> Solidity. </a:t>
            </a:r>
            <a:endParaRPr lang="ro-RO" dirty="0"/>
          </a:p>
          <a:p>
            <a:pPr marL="0" indent="0">
              <a:buNone/>
            </a:pPr>
            <a:r>
              <a:rPr lang="en-US" dirty="0" err="1"/>
              <a:t>Fișierele</a:t>
            </a:r>
            <a:r>
              <a:rPr lang="en-US" dirty="0"/>
              <a:t> </a:t>
            </a:r>
            <a:r>
              <a:rPr lang="en-US" dirty="0" err="1"/>
              <a:t>incluse</a:t>
            </a:r>
            <a:r>
              <a:rPr lang="en-US" dirty="0"/>
              <a:t> în această </a:t>
            </a:r>
            <a:r>
              <a:rPr lang="en-US" dirty="0" err="1"/>
              <a:t>librărie</a:t>
            </a:r>
            <a:r>
              <a:rPr lang="en-US" dirty="0"/>
              <a:t> sunt: </a:t>
            </a:r>
            <a:endParaRPr lang="ro-RO" dirty="0"/>
          </a:p>
          <a:p>
            <a:r>
              <a:rPr lang="en-US" dirty="0" err="1"/>
              <a:t>Math.sol</a:t>
            </a:r>
            <a:endParaRPr lang="en-US" dirty="0"/>
          </a:p>
          <a:p>
            <a:r>
              <a:rPr lang="en-US" dirty="0" err="1"/>
              <a:t>SignedMath.sol</a:t>
            </a:r>
            <a:endParaRPr lang="en-US" dirty="0"/>
          </a:p>
          <a:p>
            <a:r>
              <a:rPr lang="en-US" dirty="0" err="1"/>
              <a:t>SafeCast.sol</a:t>
            </a:r>
            <a:endParaRPr lang="en-US" dirty="0"/>
          </a:p>
          <a:p>
            <a:r>
              <a:rPr lang="en-US" dirty="0" err="1"/>
              <a:t>SafeMath.sol</a:t>
            </a:r>
            <a:endParaRPr lang="en-US" dirty="0"/>
          </a:p>
          <a:p>
            <a:r>
              <a:rPr lang="en-US" dirty="0" err="1"/>
              <a:t>SignedSafeMath.sol</a:t>
            </a:r>
            <a:endParaRPr lang="en-US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Exemplu importare fișier din librăria Math</a:t>
            </a:r>
            <a:r>
              <a:rPr lang="en-US" dirty="0"/>
              <a:t>: </a:t>
            </a:r>
            <a:endParaRPr lang="ro-RO" dirty="0"/>
          </a:p>
          <a:p>
            <a:pPr marL="0" indent="0">
              <a:buNone/>
            </a:pPr>
            <a:r>
              <a:rPr lang="ro-RO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mport</a:t>
            </a:r>
            <a:r>
              <a:rPr lang="ro-R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openzeppelin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/contracts/utils/math/</a:t>
            </a:r>
            <a:r>
              <a:rPr lang="ro-RO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umeFisier.sol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C6024-A3B4-6148-4355-6D154E70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82" y="779888"/>
            <a:ext cx="3186885" cy="34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660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24E4-DBAC-EFFB-8548-4170FF1C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F7FA-743B-FE51-3C0A-B0710027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iile</a:t>
            </a:r>
            <a:r>
              <a:rPr lang="en-US" dirty="0"/>
              <a:t> din contractul Math sunt:</a:t>
            </a:r>
          </a:p>
          <a:p>
            <a:r>
              <a:rPr lang="en-US" dirty="0"/>
              <a:t>max(uint256 a, uint256 b) → uint256</a:t>
            </a:r>
          </a:p>
          <a:p>
            <a:r>
              <a:rPr lang="en-US" dirty="0"/>
              <a:t>min(uint256 a, uint256 b) → uint256</a:t>
            </a:r>
          </a:p>
          <a:p>
            <a:r>
              <a:rPr lang="en-US" dirty="0"/>
              <a:t>average(uint256 a, uint256 b) → uint256</a:t>
            </a:r>
          </a:p>
          <a:p>
            <a:r>
              <a:rPr lang="en-US" dirty="0" err="1"/>
              <a:t>ceilDiv</a:t>
            </a:r>
            <a:r>
              <a:rPr lang="en-US" dirty="0"/>
              <a:t>(uint256 a, uint256 b) → uint256 </a:t>
            </a:r>
            <a:r>
              <a:rPr lang="en-US" dirty="0" err="1"/>
              <a:t>returneaz</a:t>
            </a:r>
            <a:r>
              <a:rPr lang="ro-RO" dirty="0"/>
              <a:t>ă</a:t>
            </a:r>
            <a:r>
              <a:rPr lang="en-US" dirty="0"/>
              <a:t> </a:t>
            </a:r>
            <a:r>
              <a:rPr lang="ro-RO" dirty="0"/>
              <a:t>î</a:t>
            </a:r>
            <a:r>
              <a:rPr lang="en-US" dirty="0" err="1"/>
              <a:t>mp</a:t>
            </a:r>
            <a:r>
              <a:rPr lang="ro-RO" dirty="0"/>
              <a:t>ă</a:t>
            </a:r>
            <a:r>
              <a:rPr lang="en-US" dirty="0"/>
              <a:t>r</a:t>
            </a:r>
            <a:r>
              <a:rPr lang="ro-RO" dirty="0"/>
              <a:t>ț</a:t>
            </a:r>
            <a:r>
              <a:rPr lang="en-US" dirty="0" err="1"/>
              <a:t>irea</a:t>
            </a:r>
            <a:r>
              <a:rPr lang="en-US" dirty="0"/>
              <a:t> </a:t>
            </a:r>
            <a:r>
              <a:rPr lang="ro-RO" dirty="0"/>
              <a:t>dintre a ș</a:t>
            </a:r>
            <a:r>
              <a:rPr lang="en-US" dirty="0" err="1"/>
              <a:t>i</a:t>
            </a:r>
            <a:r>
              <a:rPr lang="en-US" dirty="0"/>
              <a:t> b, </a:t>
            </a:r>
            <a:r>
              <a:rPr lang="en-US" dirty="0" err="1"/>
              <a:t>rotunjind</a:t>
            </a:r>
            <a:r>
              <a:rPr lang="en-US" dirty="0"/>
              <a:t> la num</a:t>
            </a:r>
            <a:r>
              <a:rPr lang="ro-RO" dirty="0"/>
              <a:t>ă</a:t>
            </a:r>
            <a:r>
              <a:rPr lang="en-US" dirty="0" err="1"/>
              <a:t>rul</a:t>
            </a:r>
            <a:r>
              <a:rPr lang="en-US" dirty="0"/>
              <a:t> superior,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deosebire</a:t>
            </a:r>
            <a:r>
              <a:rPr lang="en-US" dirty="0"/>
              <a:t> de </a:t>
            </a:r>
            <a:r>
              <a:rPr lang="en-US" dirty="0" err="1"/>
              <a:t>diviz</a:t>
            </a:r>
            <a:r>
              <a:rPr lang="ro-RO" dirty="0"/>
              <a:t>i</a:t>
            </a:r>
            <a:r>
              <a:rPr lang="en-US" dirty="0" err="1"/>
              <a:t>unea</a:t>
            </a:r>
            <a:r>
              <a:rPr lang="en-US" dirty="0"/>
              <a:t> standard /.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5C5DB-D302-5E52-A6E7-BC99CB77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115" y="771421"/>
            <a:ext cx="3186885" cy="34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19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C600-EFA9-B865-30AD-9D244E14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Openzeppelin security – reentrancy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21FF-65FD-99CC-24C2-3A359CF75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9" y="2065867"/>
            <a:ext cx="6117166" cy="4106333"/>
          </a:xfrm>
        </p:spPr>
        <p:txBody>
          <a:bodyPr>
            <a:normAutofit/>
          </a:bodyPr>
          <a:lstStyle/>
          <a:p>
            <a:r>
              <a:rPr lang="en-US" dirty="0"/>
              <a:t>Este o </a:t>
            </a:r>
            <a:r>
              <a:rPr lang="en-US" dirty="0" err="1"/>
              <a:t>amenințare</a:t>
            </a:r>
            <a:r>
              <a:rPr lang="en-US" dirty="0"/>
              <a:t> </a:t>
            </a:r>
            <a:r>
              <a:rPr lang="en-US" dirty="0" err="1"/>
              <a:t>majoră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smart </a:t>
            </a:r>
            <a:r>
              <a:rPr lang="en-US" dirty="0" err="1"/>
              <a:t>contracte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Solidity,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un contract </a:t>
            </a:r>
            <a:r>
              <a:rPr lang="en-US" dirty="0" err="1"/>
              <a:t>apelează</a:t>
            </a:r>
            <a:r>
              <a:rPr lang="en-US" dirty="0"/>
              <a:t> </a:t>
            </a:r>
            <a:r>
              <a:rPr lang="en-US" dirty="0" err="1"/>
              <a:t>recursiv</a:t>
            </a:r>
            <a:r>
              <a:rPr lang="en-US" dirty="0"/>
              <a:t> o </a:t>
            </a:r>
            <a:r>
              <a:rPr lang="en-US" dirty="0" err="1"/>
              <a:t>funcție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un </a:t>
            </a:r>
            <a:r>
              <a:rPr lang="en-US" dirty="0" err="1"/>
              <a:t>apel</a:t>
            </a:r>
            <a:r>
              <a:rPr lang="en-US" dirty="0"/>
              <a:t> extern </a:t>
            </a:r>
            <a:r>
              <a:rPr lang="en-US" dirty="0" err="1"/>
              <a:t>către</a:t>
            </a:r>
            <a:r>
              <a:rPr lang="en-US" dirty="0"/>
              <a:t> alt contract,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încercarea</a:t>
            </a:r>
            <a:r>
              <a:rPr lang="en-US" dirty="0"/>
              <a:t> de a </a:t>
            </a:r>
            <a:r>
              <a:rPr lang="en-US" dirty="0" err="1"/>
              <a:t>retrage</a:t>
            </a:r>
            <a:r>
              <a:rPr lang="en-US" dirty="0"/>
              <a:t> </a:t>
            </a:r>
            <a:r>
              <a:rPr lang="en-US" dirty="0" err="1"/>
              <a:t>fonduri</a:t>
            </a:r>
            <a:r>
              <a:rPr lang="en-US" dirty="0"/>
              <a:t> </a:t>
            </a:r>
            <a:r>
              <a:rPr lang="en-US" dirty="0" err="1"/>
              <a:t>repetat</a:t>
            </a:r>
            <a:r>
              <a:rPr lang="en-US" dirty="0"/>
              <a:t>. </a:t>
            </a:r>
            <a:r>
              <a:rPr lang="en-US" dirty="0" err="1"/>
              <a:t>Dacă</a:t>
            </a:r>
            <a:r>
              <a:rPr lang="en-US" dirty="0"/>
              <a:t> un contract nu-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actualizează</a:t>
            </a:r>
            <a:r>
              <a:rPr lang="en-US" dirty="0"/>
              <a:t> </a:t>
            </a:r>
            <a:r>
              <a:rPr lang="en-US" dirty="0" err="1"/>
              <a:t>starea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fonduri</a:t>
            </a:r>
            <a:r>
              <a:rPr lang="en-US" dirty="0"/>
              <a:t>, un </a:t>
            </a:r>
            <a:r>
              <a:rPr lang="en-US" dirty="0" err="1"/>
              <a:t>atacator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epuiza</a:t>
            </a:r>
            <a:r>
              <a:rPr lang="en-US" dirty="0"/>
              <a:t> </a:t>
            </a:r>
            <a:r>
              <a:rPr lang="en-US" dirty="0" err="1"/>
              <a:t>fondurile</a:t>
            </a:r>
            <a:r>
              <a:rPr lang="en-US" dirty="0"/>
              <a:t> </a:t>
            </a:r>
            <a:r>
              <a:rPr lang="en-US" dirty="0" err="1"/>
              <a:t>contractului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apeluri</a:t>
            </a:r>
            <a:r>
              <a:rPr lang="en-US" dirty="0"/>
              <a:t> </a:t>
            </a:r>
            <a:r>
              <a:rPr lang="en-US" dirty="0" err="1"/>
              <a:t>repetate</a:t>
            </a:r>
            <a:r>
              <a:rPr lang="en-US" dirty="0"/>
              <a:t> la </a:t>
            </a:r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retragere</a:t>
            </a:r>
            <a:r>
              <a:rPr lang="en-US" dirty="0"/>
              <a:t>. </a:t>
            </a:r>
            <a:r>
              <a:rPr lang="en-US" dirty="0" err="1"/>
              <a:t>Exemplu</a:t>
            </a:r>
            <a:r>
              <a:rPr lang="en-US" dirty="0"/>
              <a:t>: </a:t>
            </a:r>
            <a:r>
              <a:rPr lang="en-US" dirty="0" err="1"/>
              <a:t>atacul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contractului</a:t>
            </a:r>
            <a:r>
              <a:rPr lang="en-US" dirty="0"/>
              <a:t> DAO, care a </a:t>
            </a:r>
            <a:r>
              <a:rPr lang="en-US" dirty="0" err="1"/>
              <a:t>provocat</a:t>
            </a:r>
            <a:r>
              <a:rPr lang="en-US" dirty="0"/>
              <a:t> </a:t>
            </a:r>
            <a:r>
              <a:rPr lang="en-US" dirty="0" err="1"/>
              <a:t>pierderi</a:t>
            </a:r>
            <a:r>
              <a:rPr lang="en-US" dirty="0"/>
              <a:t> de 60 de </a:t>
            </a:r>
            <a:r>
              <a:rPr lang="en-US" dirty="0" err="1"/>
              <a:t>milioane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</a:t>
            </a:r>
            <a:r>
              <a:rPr lang="en-US" dirty="0" err="1"/>
              <a:t>dus</a:t>
            </a:r>
            <a:r>
              <a:rPr lang="en-US" dirty="0"/>
              <a:t> la un fork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rețeaua</a:t>
            </a:r>
            <a:r>
              <a:rPr lang="en-US" dirty="0"/>
              <a:t> Ethereum.</a:t>
            </a:r>
          </a:p>
        </p:txBody>
      </p:sp>
      <p:pic>
        <p:nvPicPr>
          <p:cNvPr id="1026" name="Picture 2" descr="Constantinople &amp; Reentrancy Attack Explained - Mango Research">
            <a:extLst>
              <a:ext uri="{FF2B5EF4-FFF2-40B4-BE49-F238E27FC236}">
                <a16:creationId xmlns:a16="http://schemas.microsoft.com/office/drawing/2014/main" id="{CF72B836-52CC-2243-E7F3-25707FA8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968" y="2142067"/>
            <a:ext cx="5257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022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BBEC-F1DA-CFFC-70DF-D126776D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9714A-BBA4-3E00-29E4-2BB09C2B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Platformă</a:t>
            </a:r>
            <a:r>
              <a:rPr lang="en-US" dirty="0"/>
              <a:t> </a:t>
            </a:r>
            <a:r>
              <a:rPr lang="en-US" dirty="0" err="1"/>
              <a:t>puternică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securizată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smart </a:t>
            </a:r>
            <a:r>
              <a:rPr lang="en-US" dirty="0" err="1"/>
              <a:t>contracte</a:t>
            </a:r>
            <a:r>
              <a:rPr lang="en-US" dirty="0"/>
              <a:t> pe Ethereum, </a:t>
            </a:r>
            <a:r>
              <a:rPr lang="en-US" dirty="0" err="1"/>
              <a:t>oferind</a:t>
            </a:r>
            <a:r>
              <a:rPr lang="en-US" dirty="0"/>
              <a:t> </a:t>
            </a:r>
            <a:r>
              <a:rPr lang="en-US" dirty="0" err="1"/>
              <a:t>contracte</a:t>
            </a:r>
            <a:r>
              <a:rPr lang="en-US" dirty="0"/>
              <a:t> Solidity </a:t>
            </a:r>
            <a:r>
              <a:rPr lang="en-US" dirty="0" err="1"/>
              <a:t>securizate</a:t>
            </a:r>
            <a:r>
              <a:rPr lang="en-US" dirty="0"/>
              <a:t>, </a:t>
            </a:r>
            <a:r>
              <a:rPr lang="en-US" dirty="0" err="1"/>
              <a:t>standarde</a:t>
            </a:r>
            <a:r>
              <a:rPr lang="en-US" dirty="0"/>
              <a:t> de token-</a:t>
            </a:r>
            <a:r>
              <a:rPr lang="en-US" dirty="0" err="1"/>
              <a:t>uri</a:t>
            </a:r>
            <a:r>
              <a:rPr lang="en-US" dirty="0"/>
              <a:t>, access control, </a:t>
            </a:r>
            <a:r>
              <a:rPr lang="en-US" dirty="0" err="1"/>
              <a:t>upgradeabilitate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optimizarea</a:t>
            </a:r>
            <a:r>
              <a:rPr lang="en-US" dirty="0"/>
              <a:t> </a:t>
            </a:r>
            <a:r>
              <a:rPr lang="en-US" dirty="0" err="1"/>
              <a:t>costurilor</a:t>
            </a:r>
            <a:r>
              <a:rPr lang="en-US" dirty="0"/>
              <a:t> de gaz. </a:t>
            </a:r>
          </a:p>
          <a:p>
            <a:r>
              <a:rPr lang="en-US" dirty="0" err="1"/>
              <a:t>Beneficii</a:t>
            </a:r>
            <a:r>
              <a:rPr lang="en-US" dirty="0"/>
              <a:t>: </a:t>
            </a:r>
            <a:r>
              <a:rPr lang="en-US" dirty="0" err="1"/>
              <a:t>securitate</a:t>
            </a:r>
            <a:r>
              <a:rPr lang="en-US" dirty="0"/>
              <a:t>, </a:t>
            </a:r>
            <a:r>
              <a:rPr lang="en-US" dirty="0" err="1"/>
              <a:t>reutilizabilitate</a:t>
            </a:r>
            <a:r>
              <a:rPr lang="en-US" dirty="0"/>
              <a:t>, </a:t>
            </a:r>
            <a:r>
              <a:rPr lang="en-US" dirty="0" err="1"/>
              <a:t>comunitate</a:t>
            </a:r>
            <a:r>
              <a:rPr lang="en-US" dirty="0"/>
              <a:t> </a:t>
            </a:r>
            <a:r>
              <a:rPr lang="en-US" dirty="0" err="1"/>
              <a:t>activă</a:t>
            </a:r>
            <a:r>
              <a:rPr lang="en-US" dirty="0"/>
              <a:t>, </a:t>
            </a:r>
            <a:r>
              <a:rPr lang="en-US" dirty="0" err="1"/>
              <a:t>flexibilitate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standardizare</a:t>
            </a:r>
            <a:r>
              <a:rPr lang="en-US" dirty="0"/>
              <a:t>. </a:t>
            </a:r>
          </a:p>
          <a:p>
            <a:r>
              <a:rPr lang="en-US" dirty="0" err="1"/>
              <a:t>Dezvoltatori</a:t>
            </a:r>
            <a:r>
              <a:rPr lang="en-US" dirty="0"/>
              <a:t> pot integra </a:t>
            </a:r>
            <a:r>
              <a:rPr lang="en-US" dirty="0" err="1"/>
              <a:t>contractele</a:t>
            </a:r>
            <a:r>
              <a:rPr lang="en-US" dirty="0"/>
              <a:t> </a:t>
            </a:r>
            <a:r>
              <a:rPr lang="en-US" dirty="0" err="1"/>
              <a:t>OpenZeppelin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propriile</a:t>
            </a:r>
            <a:r>
              <a:rPr lang="en-US" dirty="0"/>
              <a:t> smart </a:t>
            </a:r>
            <a:r>
              <a:rPr lang="en-US" dirty="0" err="1"/>
              <a:t>contracte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</a:t>
            </a:r>
            <a:r>
              <a:rPr lang="en-US" dirty="0" err="1"/>
              <a:t>descentralizate</a:t>
            </a:r>
            <a:r>
              <a:rPr lang="en-US" dirty="0"/>
              <a:t> </a:t>
            </a:r>
            <a:r>
              <a:rPr lang="en-US" dirty="0" err="1"/>
              <a:t>securizate</a:t>
            </a:r>
            <a:r>
              <a:rPr lang="en-US" dirty="0"/>
              <a:t> pe Ethereum.</a:t>
            </a:r>
          </a:p>
        </p:txBody>
      </p:sp>
      <p:pic>
        <p:nvPicPr>
          <p:cNvPr id="3074" name="Picture 2" descr="How to Write a Conclusion: Outline and Examples - EduBirdie.com">
            <a:extLst>
              <a:ext uri="{FF2B5EF4-FFF2-40B4-BE49-F238E27FC236}">
                <a16:creationId xmlns:a16="http://schemas.microsoft.com/office/drawing/2014/main" id="{30714F94-C529-81E1-4B73-C1E1E5C8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216774"/>
            <a:ext cx="3360664" cy="22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4791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91EA-3BF0-B332-5FFE-32AF6773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5330-2B3C-5486-2C3B-69758D3E3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https://openzeppelin.com/</a:t>
            </a:r>
          </a:p>
          <a:p>
            <a:r>
              <a:rPr lang="en-US" dirty="0">
                <a:hlinkClick r:id="rId2"/>
              </a:rPr>
              <a:t>https://docs.openzeppelin.com/contracts/4.x/access-control</a:t>
            </a:r>
            <a:endParaRPr lang="ro-RO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https://www.youtube.com/watch?v=W2k32FrAD1k</a:t>
            </a:r>
            <a:endParaRPr lang="ro-RO" dirty="0">
              <a:ea typeface="+mn-lt"/>
              <a:cs typeface="+mn-lt"/>
            </a:endParaRPr>
          </a:p>
          <a:p>
            <a:r>
              <a:rPr lang="en-US" dirty="0">
                <a:hlinkClick r:id="rId4"/>
              </a:rPr>
              <a:t>https://docs.openzeppelin.com/contracts/4.x/api/finance</a:t>
            </a:r>
            <a:endParaRPr lang="ro-RO" dirty="0"/>
          </a:p>
          <a:p>
            <a:r>
              <a:rPr lang="en-US" dirty="0">
                <a:hlinkClick r:id="rId5"/>
              </a:rPr>
              <a:t>https://docs.openzeppelin.com/contracts/4.x/api/utils</a:t>
            </a:r>
            <a:endParaRPr lang="en-US" dirty="0"/>
          </a:p>
          <a:p>
            <a:r>
              <a:rPr lang="ro-RO" dirty="0">
                <a:hlinkClick r:id="rId6"/>
              </a:rPr>
              <a:t>https://quantstamp.com/blog/what-is-a-re-entrancy-attack</a:t>
            </a:r>
            <a:endParaRPr lang="en-US" dirty="0"/>
          </a:p>
          <a:p>
            <a:r>
              <a:rPr lang="en-US" dirty="0">
                <a:hlinkClick r:id="rId7"/>
              </a:rPr>
              <a:t>https://github.com/OpenZeppelin/openzeppelin-contracts</a:t>
            </a:r>
            <a:endParaRPr lang="en-US" dirty="0"/>
          </a:p>
          <a:p>
            <a:r>
              <a:rPr lang="en-US" dirty="0">
                <a:hlinkClick r:id="rId8"/>
              </a:rPr>
              <a:t>https://docs.openzeppelin.com/contracts/4.x/api/security</a:t>
            </a:r>
            <a:endParaRPr lang="ro-RO" dirty="0"/>
          </a:p>
          <a:p>
            <a:r>
              <a:rPr lang="en-US" dirty="0">
                <a:hlinkClick r:id="rId9"/>
              </a:rPr>
              <a:t>https://images.google.com/</a:t>
            </a:r>
            <a:endParaRPr lang="ro-RO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A4C22-7834-1D8D-E8C9-5F8105176B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082" y="609600"/>
            <a:ext cx="4646083" cy="371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89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CDFE9-7CC8-7BB5-9C1F-F6188B9F78EA}"/>
              </a:ext>
            </a:extLst>
          </p:cNvPr>
          <p:cNvSpPr txBox="1">
            <a:spLocks/>
          </p:cNvSpPr>
          <p:nvPr/>
        </p:nvSpPr>
        <p:spPr>
          <a:xfrm>
            <a:off x="478362" y="2806171"/>
            <a:ext cx="11116733" cy="14816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5500" dirty="0"/>
              <a:t>VĂ MULȚUMESC PENTRU VIZIONARE!</a:t>
            </a:r>
            <a:endParaRPr lang="en-US" sz="5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46256-BD83-A263-3BB8-F7DCA4783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082" y="-338667"/>
            <a:ext cx="5954183" cy="297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19C1A-8821-0004-1A12-C5316E77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2" y="4190998"/>
            <a:ext cx="2252135" cy="22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187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C5B6-0D7C-DC5C-D247-21D38D95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este OpenZeppelin?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05845-8992-8B30-69BE-8CD5360D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OpenZeppelin este o platformă open-source pentru construirea și auditarea smart contractelor pe blockchain-ul Ethereum.</a:t>
            </a:r>
          </a:p>
          <a:p>
            <a:r>
              <a:rPr lang="en-US" dirty="0"/>
              <a:t>Furnizează o serie de contracte Solidity securizate și reutilizabile pe care dezvoltatorii le pot utiliza pentru a construi aplicații descentralizate (dApps) și smart contracte cu funcționalități de securitate îmbunătățite.</a:t>
            </a:r>
          </a:p>
        </p:txBody>
      </p:sp>
      <p:pic>
        <p:nvPicPr>
          <p:cNvPr id="1026" name="Picture 2" descr="OpenZeppelin - Crunchbase Investor Profile &amp; Investments">
            <a:extLst>
              <a:ext uri="{FF2B5EF4-FFF2-40B4-BE49-F238E27FC236}">
                <a16:creationId xmlns:a16="http://schemas.microsoft.com/office/drawing/2014/main" id="{E2835FEC-4BCA-89F8-BCFD-89479F58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959" y="347134"/>
            <a:ext cx="2269067" cy="22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12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34B3-E84C-123B-206F-910FAF19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97B2-FE47-11A8-0389-D5C0E0D09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OpenZeppelin pune la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dispozi</a:t>
            </a:r>
            <a:r>
              <a:rPr lang="ro-RO" b="0" i="0" dirty="0">
                <a:solidFill>
                  <a:srgbClr val="ECECF1"/>
                </a:solidFill>
                <a:effectLst/>
                <a:latin typeface="Söhne"/>
              </a:rPr>
              <a:t>ț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ie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2 contracte pentru implementarea unui astfel de sistem: Ownable</a:t>
            </a:r>
            <a:r>
              <a:rPr lang="ro-RO" b="0" i="0" dirty="0">
                <a:solidFill>
                  <a:srgbClr val="ECECF1"/>
                </a:solidFill>
                <a:effectLst/>
                <a:latin typeface="Söhne"/>
              </a:rPr>
              <a:t> și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AccessControl</a:t>
            </a:r>
            <a:r>
              <a:rPr lang="ro-RO" b="0" i="0" dirty="0">
                <a:solidFill>
                  <a:srgbClr val="ECECF1"/>
                </a:solidFill>
                <a:effectLst/>
                <a:latin typeface="Söhne"/>
              </a:rPr>
              <a:t>.</a:t>
            </a: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Access Control este cu atât mai important în spațiul smart contractelor decât în sistemele centralizate, deoarece o implementare greșită poate duce la furtul întregului smart contract și a tokenurilor asociate acestuia. Acest sistem este folosit în smart contracte pentru operațiuni administrative, precum crearea sau arderea de </a:t>
            </a:r>
            <a:r>
              <a:rPr lang="ro-RO" b="0" i="0" dirty="0">
                <a:solidFill>
                  <a:srgbClr val="ECECF1"/>
                </a:solidFill>
                <a:effectLst/>
                <a:latin typeface="Söhne"/>
              </a:rPr>
              <a:t>tokenuri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, pauzarea transferurilor din contract, schimbarea de adrese pentru contracte externe etc. </a:t>
            </a:r>
            <a:endParaRPr lang="ro-RO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ro-RO" b="0" i="0" dirty="0">
                <a:solidFill>
                  <a:srgbClr val="ECECF1"/>
                </a:solidFill>
                <a:effectLst/>
                <a:latin typeface="Söhne"/>
              </a:rPr>
              <a:t>Access Control </a:t>
            </a:r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asigură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că doar utilizatorii autorizați pot efectua anumite operațiuni în cadrul smart contractului, protejând astfel securitatea și integritatea acestuia.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EF2FD-9D8C-2692-84C9-76777FB8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279399"/>
            <a:ext cx="3530600" cy="23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57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60D173-43B9-7CE0-88C2-8AD7DD2D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217" y="415879"/>
            <a:ext cx="8429565" cy="60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53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66711B-AA16-034D-82F8-BA5B3EA9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29" y="349390"/>
            <a:ext cx="8275341" cy="61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7280-2ACD-11A3-1870-DE78D1C1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94CB7-FF24-B542-E195-11EBD897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9160932" cy="3649133"/>
          </a:xfrm>
        </p:spPr>
        <p:txBody>
          <a:bodyPr/>
          <a:lstStyle/>
          <a:p>
            <a:r>
              <a:rPr lang="en-US" dirty="0"/>
              <a:t>O implementare mai simpl</a:t>
            </a:r>
            <a:r>
              <a:rPr lang="ro-RO" dirty="0"/>
              <a:t>ă</a:t>
            </a:r>
            <a:r>
              <a:rPr lang="en-US" dirty="0"/>
              <a:t> a unui </a:t>
            </a:r>
            <a:r>
              <a:rPr lang="en-US" dirty="0" err="1"/>
              <a:t>sistem</a:t>
            </a:r>
            <a:r>
              <a:rPr lang="en-US" dirty="0"/>
              <a:t> de</a:t>
            </a:r>
            <a:r>
              <a:rPr lang="ro-RO" dirty="0"/>
              <a:t> tip</a:t>
            </a:r>
            <a:r>
              <a:rPr lang="en-US" dirty="0"/>
              <a:t> access control este Ownable, unde exist</a:t>
            </a:r>
            <a:r>
              <a:rPr lang="ro-RO" dirty="0"/>
              <a:t>ă</a:t>
            </a:r>
            <a:r>
              <a:rPr lang="en-US" dirty="0"/>
              <a:t> o singur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ro-RO" dirty="0"/>
              <a:t>ă</a:t>
            </a:r>
            <a:r>
              <a:rPr lang="en-US" dirty="0"/>
              <a:t> c</a:t>
            </a:r>
            <a:r>
              <a:rPr lang="ro-RO" dirty="0"/>
              <a:t>are</a:t>
            </a:r>
            <a:r>
              <a:rPr lang="en-US" dirty="0"/>
              <a:t> de</a:t>
            </a:r>
            <a:r>
              <a:rPr lang="ro-RO" dirty="0"/>
              <a:t>ț</a:t>
            </a:r>
            <a:r>
              <a:rPr lang="en-US" dirty="0"/>
              <a:t>ine contractul.</a:t>
            </a:r>
          </a:p>
          <a:p>
            <a:r>
              <a:rPr lang="en-US" dirty="0"/>
              <a:t>Deținătorul contractului are posibilitatea de a apela funcții marcate cu modificatorul de acces "onlyOwner", poate transfera deținerea contractului sau o poate renunța la </a:t>
            </a:r>
            <a:r>
              <a:rPr lang="ro-RO" dirty="0"/>
              <a:t>poziția sa, de deținător</a:t>
            </a:r>
            <a:r>
              <a:rPr lang="en-US" dirty="0"/>
              <a:t>. În cazul în care deținătorul renunță la această poziție, contractul rămâne fără un deținător definit.</a:t>
            </a:r>
          </a:p>
          <a:p>
            <a:r>
              <a:rPr lang="en-US" dirty="0"/>
              <a:t>Un singur de</a:t>
            </a:r>
            <a:r>
              <a:rPr lang="ro-RO" dirty="0"/>
              <a:t>ț</a:t>
            </a:r>
            <a:r>
              <a:rPr lang="en-US" dirty="0"/>
              <a:t>in</a:t>
            </a:r>
            <a:r>
              <a:rPr lang="ro-RO" dirty="0"/>
              <a:t>ă</a:t>
            </a:r>
            <a:r>
              <a:rPr lang="en-US" dirty="0"/>
              <a:t>tor, dar poate fi un alt contract, util pentru a ad</a:t>
            </a:r>
            <a:r>
              <a:rPr lang="ro-RO" dirty="0"/>
              <a:t>ă</a:t>
            </a:r>
            <a:r>
              <a:rPr lang="en-US" dirty="0"/>
              <a:t>uga multiple nivele de access control, de exemplu un multisig wallet sau un proxy.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8591-3527-A583-F4F9-33044A8D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279399"/>
            <a:ext cx="3530600" cy="23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86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8FC2A-F519-EA45-F21B-E273FADAF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4" y="1111585"/>
            <a:ext cx="10237052" cy="46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37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738B-BE3D-C98A-188B-ADD46C17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Timelockcontroller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A5FD9-B2B9-1C93-391B-8853678D8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OpenZeppelin</a:t>
            </a:r>
            <a:r>
              <a:rPr lang="en-US" dirty="0"/>
              <a:t> </a:t>
            </a:r>
            <a:r>
              <a:rPr lang="en-US" dirty="0" err="1"/>
              <a:t>ofer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al </a:t>
            </a:r>
            <a:r>
              <a:rPr lang="en-US" dirty="0" err="1"/>
              <a:t>treilea</a:t>
            </a:r>
            <a:r>
              <a:rPr lang="en-US" dirty="0"/>
              <a:t> contract, </a:t>
            </a:r>
            <a:r>
              <a:rPr lang="en-US" dirty="0" err="1"/>
              <a:t>TimelockController</a:t>
            </a:r>
            <a:r>
              <a:rPr lang="en-US" dirty="0"/>
              <a:t>, care poate fi folosit ca owner sau administrator</a:t>
            </a:r>
            <a:r>
              <a:rPr lang="ro-RO" dirty="0"/>
              <a:t> î</a:t>
            </a:r>
            <a:r>
              <a:rPr lang="en-US" dirty="0"/>
              <a:t>n cadrul contractelor Ownable / AccessControl, sub forma unui proxy. </a:t>
            </a:r>
            <a:endParaRPr lang="ro-RO" dirty="0"/>
          </a:p>
          <a:p>
            <a:r>
              <a:rPr lang="en-US" dirty="0"/>
              <a:t>Acest contract reduce </a:t>
            </a:r>
            <a:r>
              <a:rPr lang="en-US" dirty="0" err="1"/>
              <a:t>nivelul</a:t>
            </a:r>
            <a:r>
              <a:rPr lang="en-US" dirty="0"/>
              <a:t> de </a:t>
            </a:r>
            <a:r>
              <a:rPr lang="ro-RO" dirty="0"/>
              <a:t>î</a:t>
            </a:r>
            <a:r>
              <a:rPr lang="en-US" dirty="0" err="1"/>
              <a:t>ncredere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de</a:t>
            </a:r>
            <a:r>
              <a:rPr lang="ro-RO" dirty="0"/>
              <a:t>ț</a:t>
            </a:r>
            <a:r>
              <a:rPr lang="en-US" dirty="0"/>
              <a:t>in</a:t>
            </a:r>
            <a:r>
              <a:rPr lang="ro-RO" dirty="0"/>
              <a:t>ă</a:t>
            </a:r>
            <a:r>
              <a:rPr lang="en-US" dirty="0"/>
              <a:t>torii contractului pentru </a:t>
            </a:r>
            <a:r>
              <a:rPr lang="en-US" dirty="0" err="1"/>
              <a:t>utilizatori</a:t>
            </a:r>
            <a:r>
              <a:rPr lang="en-US" dirty="0"/>
              <a:t>, </a:t>
            </a:r>
            <a:r>
              <a:rPr lang="en-US" dirty="0" err="1"/>
              <a:t>introduc</a:t>
            </a:r>
            <a:r>
              <a:rPr lang="ro-RO" dirty="0"/>
              <a:t>â</a:t>
            </a:r>
            <a:r>
              <a:rPr lang="en-US" dirty="0" err="1"/>
              <a:t>nd</a:t>
            </a:r>
            <a:r>
              <a:rPr lang="en-US" dirty="0"/>
              <a:t> un delay la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de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administrativ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efectuat</a:t>
            </a:r>
            <a:r>
              <a:rPr lang="en-US" dirty="0"/>
              <a:t>, astfel </a:t>
            </a:r>
            <a:r>
              <a:rPr lang="en-US" dirty="0" err="1"/>
              <a:t>prevenind</a:t>
            </a:r>
            <a:r>
              <a:rPr lang="en-US" dirty="0"/>
              <a:t> </a:t>
            </a:r>
            <a:r>
              <a:rPr lang="en-US" dirty="0" err="1"/>
              <a:t>schimb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/opera</a:t>
            </a:r>
            <a:r>
              <a:rPr lang="ro-RO" dirty="0"/>
              <a:t>ț</a:t>
            </a:r>
            <a:r>
              <a:rPr lang="en-US" dirty="0" err="1"/>
              <a:t>iuni</a:t>
            </a:r>
            <a:r>
              <a:rPr lang="en-US" dirty="0"/>
              <a:t> </a:t>
            </a:r>
            <a:r>
              <a:rPr lang="en-US" dirty="0" err="1"/>
              <a:t>mali</a:t>
            </a:r>
            <a:r>
              <a:rPr lang="ro-RO" dirty="0"/>
              <a:t>ț</a:t>
            </a:r>
            <a:r>
              <a:rPr lang="en-US" dirty="0" err="1"/>
              <a:t>ioase</a:t>
            </a:r>
            <a:r>
              <a:rPr lang="en-US" dirty="0"/>
              <a:t> din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conturilor</a:t>
            </a:r>
            <a:r>
              <a:rPr lang="en-US" dirty="0"/>
              <a:t> cu </a:t>
            </a:r>
            <a:r>
              <a:rPr lang="en-US" dirty="0" err="1"/>
              <a:t>roluri</a:t>
            </a:r>
            <a:r>
              <a:rPr lang="en-US" dirty="0"/>
              <a:t> de admin.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AA706-57FC-3D0A-075C-139A5282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66" y="459935"/>
            <a:ext cx="3149600" cy="136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5633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602</TotalTime>
  <Words>1363</Words>
  <Application>Microsoft Office PowerPoint</Application>
  <PresentationFormat>Widescreen</PresentationFormat>
  <Paragraphs>138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Söhne</vt:lpstr>
      <vt:lpstr>Celestial</vt:lpstr>
      <vt:lpstr>Open zeppelin</vt:lpstr>
      <vt:lpstr>Cuprins</vt:lpstr>
      <vt:lpstr>Ce este OpenZeppelin?</vt:lpstr>
      <vt:lpstr>Access control</vt:lpstr>
      <vt:lpstr>PowerPoint Presentation</vt:lpstr>
      <vt:lpstr>PowerPoint Presentation</vt:lpstr>
      <vt:lpstr>Ownable</vt:lpstr>
      <vt:lpstr>PowerPoint Presentation</vt:lpstr>
      <vt:lpstr>Timelockcontroller</vt:lpstr>
      <vt:lpstr>Structura Timelockcontroller</vt:lpstr>
      <vt:lpstr>PowerPoint Presentation</vt:lpstr>
      <vt:lpstr>Contracte</vt:lpstr>
      <vt:lpstr>Librăria finance</vt:lpstr>
      <vt:lpstr>PAYMENT SPLITTER</vt:lpstr>
      <vt:lpstr>PowerPoint Presentation</vt:lpstr>
      <vt:lpstr>PowerPoint Presentation</vt:lpstr>
      <vt:lpstr>PowerPoint Presentation</vt:lpstr>
      <vt:lpstr>Funcții</vt:lpstr>
      <vt:lpstr>vESTINGwallet</vt:lpstr>
      <vt:lpstr>mATH</vt:lpstr>
      <vt:lpstr>math</vt:lpstr>
      <vt:lpstr>Openzeppelin security – reentrancy attack</vt:lpstr>
      <vt:lpstr>cONCLUZIE</vt:lpstr>
      <vt:lpstr>bIBLIOGRAFIE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zeppelin</dc:title>
  <dc:creator>Robertto Popescu</dc:creator>
  <cp:lastModifiedBy>Robertto Popescu</cp:lastModifiedBy>
  <cp:revision>26</cp:revision>
  <dcterms:created xsi:type="dcterms:W3CDTF">2023-04-24T20:08:24Z</dcterms:created>
  <dcterms:modified xsi:type="dcterms:W3CDTF">2023-04-26T17:23:31Z</dcterms:modified>
</cp:coreProperties>
</file>